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9"/>
  </p:notesMasterIdLst>
  <p:sldIdLst>
    <p:sldId id="282" r:id="rId2"/>
    <p:sldId id="284" r:id="rId3"/>
    <p:sldId id="285" r:id="rId4"/>
    <p:sldId id="257" r:id="rId5"/>
    <p:sldId id="258" r:id="rId6"/>
    <p:sldId id="259" r:id="rId7"/>
    <p:sldId id="260" r:id="rId8"/>
    <p:sldId id="261" r:id="rId9"/>
    <p:sldId id="262" r:id="rId10"/>
    <p:sldId id="263" r:id="rId11"/>
    <p:sldId id="264" r:id="rId12"/>
    <p:sldId id="265"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3" r:id="rId28"/>
  </p:sldIdLst>
  <p:sldSz cx="9144000" cy="6858000" type="screen4x3"/>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Galvenes vietturi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uma vietturi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283C53-3BBE-484E-A6B2-DA1643FF626B}" type="datetimeFigureOut">
              <a:rPr lang="lv-LV" smtClean="0"/>
              <a:t>24.09.2021</a:t>
            </a:fld>
            <a:endParaRPr lang="lv-LV"/>
          </a:p>
        </p:txBody>
      </p:sp>
      <p:sp>
        <p:nvSpPr>
          <p:cNvPr id="4" name="Slaida attēla vietturi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Piezīmju vietturi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lv-LV"/>
          </a:p>
        </p:txBody>
      </p:sp>
      <p:sp>
        <p:nvSpPr>
          <p:cNvPr id="6" name="Kājenes vietturi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aida numura vietturi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64BB6D-812B-42DD-8421-AC01FD2E038C}" type="slidenum">
              <a:rPr lang="lv-LV" smtClean="0"/>
              <a:t>‹#›</a:t>
            </a:fld>
            <a:endParaRPr lang="lv-LV"/>
          </a:p>
        </p:txBody>
      </p:sp>
    </p:spTree>
    <p:extLst>
      <p:ext uri="{BB962C8B-B14F-4D97-AF65-F5344CB8AC3E}">
        <p14:creationId xmlns:p14="http://schemas.microsoft.com/office/powerpoint/2010/main" val="2088582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10"/>
          </p:nvPr>
        </p:nvSpPr>
        <p:spPr/>
        <p:txBody>
          <a:bodyPr/>
          <a:lstStyle/>
          <a:p>
            <a:fld id="{D064BB6D-812B-42DD-8421-AC01FD2E038C}" type="slidenum">
              <a:rPr lang="lv-LV" smtClean="0"/>
              <a:t>1</a:t>
            </a:fld>
            <a:endParaRPr lang="lv-LV"/>
          </a:p>
        </p:txBody>
      </p:sp>
    </p:spTree>
    <p:extLst>
      <p:ext uri="{BB962C8B-B14F-4D97-AF65-F5344CB8AC3E}">
        <p14:creationId xmlns:p14="http://schemas.microsoft.com/office/powerpoint/2010/main" val="33704973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dirty="0"/>
          </a:p>
        </p:txBody>
      </p:sp>
      <p:sp>
        <p:nvSpPr>
          <p:cNvPr id="4" name="Slaida numura vietturis 3"/>
          <p:cNvSpPr>
            <a:spLocks noGrp="1"/>
          </p:cNvSpPr>
          <p:nvPr>
            <p:ph type="sldNum" sz="quarter" idx="10"/>
          </p:nvPr>
        </p:nvSpPr>
        <p:spPr/>
        <p:txBody>
          <a:bodyPr/>
          <a:lstStyle/>
          <a:p>
            <a:fld id="{D064BB6D-812B-42DD-8421-AC01FD2E038C}" type="slidenum">
              <a:rPr lang="lv-LV" smtClean="0"/>
              <a:t>5</a:t>
            </a:fld>
            <a:endParaRPr lang="lv-LV"/>
          </a:p>
        </p:txBody>
      </p:sp>
    </p:spTree>
    <p:extLst>
      <p:ext uri="{BB962C8B-B14F-4D97-AF65-F5344CB8AC3E}">
        <p14:creationId xmlns:p14="http://schemas.microsoft.com/office/powerpoint/2010/main" val="10476721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dirty="0"/>
          </a:p>
        </p:txBody>
      </p:sp>
      <p:sp>
        <p:nvSpPr>
          <p:cNvPr id="4" name="Slaida numura vietturis 3"/>
          <p:cNvSpPr>
            <a:spLocks noGrp="1"/>
          </p:cNvSpPr>
          <p:nvPr>
            <p:ph type="sldNum" sz="quarter" idx="10"/>
          </p:nvPr>
        </p:nvSpPr>
        <p:spPr/>
        <p:txBody>
          <a:bodyPr/>
          <a:lstStyle/>
          <a:p>
            <a:fld id="{D064BB6D-812B-42DD-8421-AC01FD2E038C}" type="slidenum">
              <a:rPr lang="lv-LV" smtClean="0"/>
              <a:t>24</a:t>
            </a:fld>
            <a:endParaRPr lang="lv-LV"/>
          </a:p>
        </p:txBody>
      </p:sp>
    </p:spTree>
    <p:extLst>
      <p:ext uri="{BB962C8B-B14F-4D97-AF65-F5344CB8AC3E}">
        <p14:creationId xmlns:p14="http://schemas.microsoft.com/office/powerpoint/2010/main" val="14177384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Virsraksta slaids">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lv-LV" smtClean="0"/>
              <a:t>Rediģēt šablona virsraksta stilu</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smtClean="0"/>
              <a:t>Rediģēt šablona apakšvirsraksta stilu</a:t>
            </a:r>
            <a:endParaRPr lang="en-US" dirty="0"/>
          </a:p>
        </p:txBody>
      </p:sp>
      <p:sp>
        <p:nvSpPr>
          <p:cNvPr id="4" name="Date Placeholder 3"/>
          <p:cNvSpPr>
            <a:spLocks noGrp="1"/>
          </p:cNvSpPr>
          <p:nvPr>
            <p:ph type="dt" sz="half" idx="10"/>
          </p:nvPr>
        </p:nvSpPr>
        <p:spPr/>
        <p:txBody>
          <a:bodyPr/>
          <a:lstStyle/>
          <a:p>
            <a:fld id="{E6462299-305A-420A-B9AF-71628BF68EE1}" type="datetime1">
              <a:rPr lang="lv-LV" smtClean="0"/>
              <a:t>24.09.2021</a:t>
            </a:fld>
            <a:endParaRPr lang="lv-LV"/>
          </a:p>
        </p:txBody>
      </p:sp>
      <p:sp>
        <p:nvSpPr>
          <p:cNvPr id="5" name="Footer Placeholder 4"/>
          <p:cNvSpPr>
            <a:spLocks noGrp="1"/>
          </p:cNvSpPr>
          <p:nvPr>
            <p:ph type="ftr" sz="quarter" idx="11"/>
          </p:nvPr>
        </p:nvSpPr>
        <p:spPr/>
        <p:txBody>
          <a:bodyPr/>
          <a:lstStyle/>
          <a:p>
            <a:endParaRPr lang="lv-LV"/>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C2FA54AB-8FA5-41AC-9390-FA812C40A1D8}" type="slidenum">
              <a:rPr lang="lv-LV" smtClean="0"/>
              <a:t>‹#›</a:t>
            </a:fld>
            <a:endParaRPr lang="lv-LV"/>
          </a:p>
        </p:txBody>
      </p:sp>
    </p:spTree>
    <p:extLst>
      <p:ext uri="{BB962C8B-B14F-4D97-AF65-F5344CB8AC3E}">
        <p14:creationId xmlns:p14="http://schemas.microsoft.com/office/powerpoint/2010/main" val="16138367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lv-LV" smtClean="0"/>
              <a:t>Rediģēt šablona virsraksta stilu</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en-US" dirty="0"/>
          </a:p>
        </p:txBody>
      </p:sp>
      <p:sp>
        <p:nvSpPr>
          <p:cNvPr id="4" name="Date Placeholder 3"/>
          <p:cNvSpPr>
            <a:spLocks noGrp="1"/>
          </p:cNvSpPr>
          <p:nvPr>
            <p:ph type="dt" sz="half" idx="10"/>
          </p:nvPr>
        </p:nvSpPr>
        <p:spPr/>
        <p:txBody>
          <a:bodyPr/>
          <a:lstStyle/>
          <a:p>
            <a:fld id="{A6D62210-009A-49D2-956D-0DEA7DCCC15F}" type="datetime1">
              <a:rPr lang="lv-LV" smtClean="0"/>
              <a:t>24.09.2021</a:t>
            </a:fld>
            <a:endParaRPr lang="lv-LV"/>
          </a:p>
        </p:txBody>
      </p:sp>
      <p:sp>
        <p:nvSpPr>
          <p:cNvPr id="5" name="Footer Placeholder 4"/>
          <p:cNvSpPr>
            <a:spLocks noGrp="1"/>
          </p:cNvSpPr>
          <p:nvPr>
            <p:ph type="ftr" sz="quarter" idx="11"/>
          </p:nvPr>
        </p:nvSpPr>
        <p:spPr/>
        <p:txBody>
          <a:bodyPr/>
          <a:lstStyle/>
          <a:p>
            <a:endParaRPr lang="lv-LV"/>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2FA54AB-8FA5-41AC-9390-FA812C40A1D8}" type="slidenum">
              <a:rPr lang="lv-LV" smtClean="0"/>
              <a:t>‹#›</a:t>
            </a:fld>
            <a:endParaRPr lang="lv-LV"/>
          </a:p>
        </p:txBody>
      </p:sp>
    </p:spTree>
    <p:extLst>
      <p:ext uri="{BB962C8B-B14F-4D97-AF65-F5344CB8AC3E}">
        <p14:creationId xmlns:p14="http://schemas.microsoft.com/office/powerpoint/2010/main" val="551631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adaļas galvene">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lv-LV" smtClean="0"/>
              <a:t>Rediģēt šablona virsraksta stilu</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v-LV" smtClean="0"/>
              <a:t>Rediģēt šablona teksta stilus</a:t>
            </a:r>
          </a:p>
        </p:txBody>
      </p:sp>
      <p:sp>
        <p:nvSpPr>
          <p:cNvPr id="4" name="Date Placeholder 3"/>
          <p:cNvSpPr>
            <a:spLocks noGrp="1"/>
          </p:cNvSpPr>
          <p:nvPr>
            <p:ph type="dt" sz="half" idx="10"/>
          </p:nvPr>
        </p:nvSpPr>
        <p:spPr/>
        <p:txBody>
          <a:bodyPr/>
          <a:lstStyle/>
          <a:p>
            <a:fld id="{B775BBD1-9E08-4F10-B238-0D9BB29267EE}" type="datetime1">
              <a:rPr lang="lv-LV" smtClean="0"/>
              <a:t>24.09.2021</a:t>
            </a:fld>
            <a:endParaRPr lang="lv-LV"/>
          </a:p>
        </p:txBody>
      </p:sp>
      <p:sp>
        <p:nvSpPr>
          <p:cNvPr id="5" name="Footer Placeholder 4"/>
          <p:cNvSpPr>
            <a:spLocks noGrp="1"/>
          </p:cNvSpPr>
          <p:nvPr>
            <p:ph type="ftr" sz="quarter" idx="11"/>
          </p:nvPr>
        </p:nvSpPr>
        <p:spPr/>
        <p:txBody>
          <a:bodyPr/>
          <a:lstStyle/>
          <a:p>
            <a:endParaRPr lang="lv-LV"/>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C2FA54AB-8FA5-41AC-9390-FA812C40A1D8}" type="slidenum">
              <a:rPr lang="lv-LV" smtClean="0"/>
              <a:t>‹#›</a:t>
            </a:fld>
            <a:endParaRPr lang="lv-LV"/>
          </a:p>
        </p:txBody>
      </p:sp>
    </p:spTree>
    <p:extLst>
      <p:ext uri="{BB962C8B-B14F-4D97-AF65-F5344CB8AC3E}">
        <p14:creationId xmlns:p14="http://schemas.microsoft.com/office/powerpoint/2010/main" val="3202427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ivi satur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lv-LV" smtClean="0"/>
              <a:t>Rediģēt šablona virsraksta stilu</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en-US" dirty="0"/>
          </a:p>
        </p:txBody>
      </p:sp>
      <p:sp>
        <p:nvSpPr>
          <p:cNvPr id="5" name="Date Placeholder 4"/>
          <p:cNvSpPr>
            <a:spLocks noGrp="1"/>
          </p:cNvSpPr>
          <p:nvPr>
            <p:ph type="dt" sz="half" idx="10"/>
          </p:nvPr>
        </p:nvSpPr>
        <p:spPr/>
        <p:txBody>
          <a:bodyPr/>
          <a:lstStyle/>
          <a:p>
            <a:fld id="{F68F6124-2E18-460C-AC8A-38AC686D9EA3}" type="datetime1">
              <a:rPr lang="lv-LV" smtClean="0"/>
              <a:t>24.09.2021</a:t>
            </a:fld>
            <a:endParaRPr lang="lv-LV"/>
          </a:p>
        </p:txBody>
      </p:sp>
      <p:sp>
        <p:nvSpPr>
          <p:cNvPr id="6" name="Footer Placeholder 5"/>
          <p:cNvSpPr>
            <a:spLocks noGrp="1"/>
          </p:cNvSpPr>
          <p:nvPr>
            <p:ph type="ftr" sz="quarter" idx="11"/>
          </p:nvPr>
        </p:nvSpPr>
        <p:spPr/>
        <p:txBody>
          <a:bodyPr/>
          <a:lstStyle/>
          <a:p>
            <a:endParaRPr lang="lv-LV"/>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C2FA54AB-8FA5-41AC-9390-FA812C40A1D8}" type="slidenum">
              <a:rPr lang="lv-LV" smtClean="0"/>
              <a:t>‹#›</a:t>
            </a:fld>
            <a:endParaRPr lang="lv-LV"/>
          </a:p>
        </p:txBody>
      </p:sp>
    </p:spTree>
    <p:extLst>
      <p:ext uri="{BB962C8B-B14F-4D97-AF65-F5344CB8AC3E}">
        <p14:creationId xmlns:p14="http://schemas.microsoft.com/office/powerpoint/2010/main" val="1775666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līdzinājums">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lv-LV" smtClean="0"/>
              <a:t>Rediģēt šablona virsraksta stilu</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smtClean="0"/>
              <a:t>Rediģēt šablona teksta stilus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smtClean="0"/>
              <a:t>Rediģēt šablona teksta stilus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en-US" dirty="0"/>
          </a:p>
        </p:txBody>
      </p:sp>
      <p:sp>
        <p:nvSpPr>
          <p:cNvPr id="7" name="Date Placeholder 6"/>
          <p:cNvSpPr>
            <a:spLocks noGrp="1"/>
          </p:cNvSpPr>
          <p:nvPr>
            <p:ph type="dt" sz="half" idx="10"/>
          </p:nvPr>
        </p:nvSpPr>
        <p:spPr/>
        <p:txBody>
          <a:bodyPr/>
          <a:lstStyle/>
          <a:p>
            <a:fld id="{4EFB963C-AA00-4B0B-82B3-9F3419A9DE27}" type="datetime1">
              <a:rPr lang="lv-LV" smtClean="0"/>
              <a:t>24.09.2021</a:t>
            </a:fld>
            <a:endParaRPr lang="lv-LV"/>
          </a:p>
        </p:txBody>
      </p:sp>
      <p:sp>
        <p:nvSpPr>
          <p:cNvPr id="8" name="Footer Placeholder 7"/>
          <p:cNvSpPr>
            <a:spLocks noGrp="1"/>
          </p:cNvSpPr>
          <p:nvPr>
            <p:ph type="ftr" sz="quarter" idx="11"/>
          </p:nvPr>
        </p:nvSpPr>
        <p:spPr/>
        <p:txBody>
          <a:bodyPr/>
          <a:lstStyle/>
          <a:p>
            <a:endParaRPr lang="lv-LV"/>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C2FA54AB-8FA5-41AC-9390-FA812C40A1D8}" type="slidenum">
              <a:rPr lang="lv-LV" smtClean="0"/>
              <a:t>‹#›</a:t>
            </a:fld>
            <a:endParaRPr lang="lv-LV"/>
          </a:p>
        </p:txBody>
      </p:sp>
    </p:spTree>
    <p:extLst>
      <p:ext uri="{BB962C8B-B14F-4D97-AF65-F5344CB8AC3E}">
        <p14:creationId xmlns:p14="http://schemas.microsoft.com/office/powerpoint/2010/main" val="2892939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ai virsraksts">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lv-LV" smtClean="0"/>
              <a:t>Rediģēt šablona virsraksta stilu</a:t>
            </a:r>
            <a:endParaRPr lang="en-US" dirty="0"/>
          </a:p>
        </p:txBody>
      </p:sp>
      <p:sp>
        <p:nvSpPr>
          <p:cNvPr id="3" name="Date Placeholder 2"/>
          <p:cNvSpPr>
            <a:spLocks noGrp="1"/>
          </p:cNvSpPr>
          <p:nvPr>
            <p:ph type="dt" sz="half" idx="10"/>
          </p:nvPr>
        </p:nvSpPr>
        <p:spPr/>
        <p:txBody>
          <a:bodyPr/>
          <a:lstStyle/>
          <a:p>
            <a:fld id="{A78B1F2B-35D3-4E78-BBD1-A53EAA1ED249}" type="datetime1">
              <a:rPr lang="lv-LV" smtClean="0"/>
              <a:t>24.09.2021</a:t>
            </a:fld>
            <a:endParaRPr lang="lv-LV"/>
          </a:p>
        </p:txBody>
      </p:sp>
      <p:sp>
        <p:nvSpPr>
          <p:cNvPr id="4" name="Footer Placeholder 3"/>
          <p:cNvSpPr>
            <a:spLocks noGrp="1"/>
          </p:cNvSpPr>
          <p:nvPr>
            <p:ph type="ftr" sz="quarter" idx="11"/>
          </p:nvPr>
        </p:nvSpPr>
        <p:spPr/>
        <p:txBody>
          <a:bodyPr/>
          <a:lstStyle/>
          <a:p>
            <a:endParaRPr lang="lv-LV"/>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2FA54AB-8FA5-41AC-9390-FA812C40A1D8}" type="slidenum">
              <a:rPr lang="lv-LV" smtClean="0"/>
              <a:t>‹#›</a:t>
            </a:fld>
            <a:endParaRPr lang="lv-LV"/>
          </a:p>
        </p:txBody>
      </p:sp>
    </p:spTree>
    <p:extLst>
      <p:ext uri="{BB962C8B-B14F-4D97-AF65-F5344CB8AC3E}">
        <p14:creationId xmlns:p14="http://schemas.microsoft.com/office/powerpoint/2010/main" val="304625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kš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0EA8BC-A46F-41E1-8CD9-59144467D1AB}" type="datetime1">
              <a:rPr lang="lv-LV" smtClean="0"/>
              <a:t>24.09.2021</a:t>
            </a:fld>
            <a:endParaRPr lang="lv-LV"/>
          </a:p>
        </p:txBody>
      </p:sp>
      <p:sp>
        <p:nvSpPr>
          <p:cNvPr id="3" name="Footer Placeholder 2"/>
          <p:cNvSpPr>
            <a:spLocks noGrp="1"/>
          </p:cNvSpPr>
          <p:nvPr>
            <p:ph type="ftr" sz="quarter" idx="11"/>
          </p:nvPr>
        </p:nvSpPr>
        <p:spPr/>
        <p:txBody>
          <a:bodyPr/>
          <a:lstStyle/>
          <a:p>
            <a:endParaRPr lang="lv-LV"/>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C2FA54AB-8FA5-41AC-9390-FA812C40A1D8}" type="slidenum">
              <a:rPr lang="lv-LV" smtClean="0"/>
              <a:t>‹#›</a:t>
            </a:fld>
            <a:endParaRPr lang="lv-LV"/>
          </a:p>
        </p:txBody>
      </p:sp>
    </p:spTree>
    <p:extLst>
      <p:ext uri="{BB962C8B-B14F-4D97-AF65-F5344CB8AC3E}">
        <p14:creationId xmlns:p14="http://schemas.microsoft.com/office/powerpoint/2010/main" val="3231483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turs ar parakstu">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lv-LV" smtClean="0"/>
              <a:t>Rediģēt šablona virsraksta stilu</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smtClean="0"/>
              <a:t>Rediģēt šablona teksta stilus</a:t>
            </a:r>
          </a:p>
        </p:txBody>
      </p:sp>
      <p:sp>
        <p:nvSpPr>
          <p:cNvPr id="5" name="Date Placeholder 4"/>
          <p:cNvSpPr>
            <a:spLocks noGrp="1"/>
          </p:cNvSpPr>
          <p:nvPr>
            <p:ph type="dt" sz="half" idx="10"/>
          </p:nvPr>
        </p:nvSpPr>
        <p:spPr/>
        <p:txBody>
          <a:bodyPr/>
          <a:lstStyle/>
          <a:p>
            <a:fld id="{017FF2AF-D693-4120-8FAE-BFF638F6091B}" type="datetime1">
              <a:rPr lang="lv-LV" smtClean="0"/>
              <a:t>24.09.2021</a:t>
            </a:fld>
            <a:endParaRPr lang="lv-LV"/>
          </a:p>
        </p:txBody>
      </p:sp>
      <p:sp>
        <p:nvSpPr>
          <p:cNvPr id="6" name="Footer Placeholder 5"/>
          <p:cNvSpPr>
            <a:spLocks noGrp="1"/>
          </p:cNvSpPr>
          <p:nvPr>
            <p:ph type="ftr" sz="quarter" idx="11"/>
          </p:nvPr>
        </p:nvSpPr>
        <p:spPr/>
        <p:txBody>
          <a:bodyPr/>
          <a:lstStyle/>
          <a:p>
            <a:endParaRPr lang="lv-LV"/>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2FA54AB-8FA5-41AC-9390-FA812C40A1D8}" type="slidenum">
              <a:rPr lang="lv-LV" smtClean="0"/>
              <a:t>‹#›</a:t>
            </a:fld>
            <a:endParaRPr lang="lv-LV"/>
          </a:p>
        </p:txBody>
      </p:sp>
    </p:spTree>
    <p:extLst>
      <p:ext uri="{BB962C8B-B14F-4D97-AF65-F5344CB8AC3E}">
        <p14:creationId xmlns:p14="http://schemas.microsoft.com/office/powerpoint/2010/main" val="486272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ttēls ar parakstu">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lv-LV" smtClean="0"/>
              <a:t>Rediģēt šablona virsraksta stilu</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v-LV" smtClean="0"/>
              <a:t>Noklikšķiniet uz ikonas, lai pievienotu attēlu</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smtClean="0"/>
              <a:t>Rediģēt šablona teksta stilus</a:t>
            </a:r>
          </a:p>
        </p:txBody>
      </p:sp>
      <p:sp>
        <p:nvSpPr>
          <p:cNvPr id="5" name="Date Placeholder 4"/>
          <p:cNvSpPr>
            <a:spLocks noGrp="1"/>
          </p:cNvSpPr>
          <p:nvPr>
            <p:ph type="dt" sz="half" idx="10"/>
          </p:nvPr>
        </p:nvSpPr>
        <p:spPr/>
        <p:txBody>
          <a:bodyPr/>
          <a:lstStyle/>
          <a:p>
            <a:fld id="{2FF410FF-BD6F-47E8-8AE7-0140B51F8957}" type="datetime1">
              <a:rPr lang="lv-LV" smtClean="0"/>
              <a:t>24.09.2021</a:t>
            </a:fld>
            <a:endParaRPr lang="lv-LV"/>
          </a:p>
        </p:txBody>
      </p:sp>
      <p:sp>
        <p:nvSpPr>
          <p:cNvPr id="6" name="Footer Placeholder 5"/>
          <p:cNvSpPr>
            <a:spLocks noGrp="1"/>
          </p:cNvSpPr>
          <p:nvPr>
            <p:ph type="ftr" sz="quarter" idx="11"/>
          </p:nvPr>
        </p:nvSpPr>
        <p:spPr/>
        <p:txBody>
          <a:bodyPr/>
          <a:lstStyle/>
          <a:p>
            <a:endParaRPr lang="lv-LV"/>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2FA54AB-8FA5-41AC-9390-FA812C40A1D8}" type="slidenum">
              <a:rPr lang="lv-LV" smtClean="0"/>
              <a:t>‹#›</a:t>
            </a:fld>
            <a:endParaRPr lang="lv-LV"/>
          </a:p>
        </p:txBody>
      </p:sp>
    </p:spTree>
    <p:extLst>
      <p:ext uri="{BB962C8B-B14F-4D97-AF65-F5344CB8AC3E}">
        <p14:creationId xmlns:p14="http://schemas.microsoft.com/office/powerpoint/2010/main" val="3490214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Virsraksts un paraksts">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lv-LV" smtClean="0"/>
              <a:t>Rediģēt šablona virsraksta stilu</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v-LV" smtClean="0"/>
              <a:t>Rediģēt šablona teksta stilus</a:t>
            </a:r>
          </a:p>
        </p:txBody>
      </p:sp>
      <p:sp>
        <p:nvSpPr>
          <p:cNvPr id="4" name="Date Placeholder 3"/>
          <p:cNvSpPr>
            <a:spLocks noGrp="1"/>
          </p:cNvSpPr>
          <p:nvPr>
            <p:ph type="dt" sz="half" idx="10"/>
          </p:nvPr>
        </p:nvSpPr>
        <p:spPr/>
        <p:txBody>
          <a:bodyPr/>
          <a:lstStyle/>
          <a:p>
            <a:fld id="{024C7764-BFFB-4460-A300-8A2E55477D34}" type="datetime1">
              <a:rPr lang="lv-LV" smtClean="0"/>
              <a:t>24.09.2021</a:t>
            </a:fld>
            <a:endParaRPr lang="lv-LV"/>
          </a:p>
        </p:txBody>
      </p:sp>
      <p:sp>
        <p:nvSpPr>
          <p:cNvPr id="5" name="Footer Placeholder 4"/>
          <p:cNvSpPr>
            <a:spLocks noGrp="1"/>
          </p:cNvSpPr>
          <p:nvPr>
            <p:ph type="ftr" sz="quarter" idx="11"/>
          </p:nvPr>
        </p:nvSpPr>
        <p:spPr/>
        <p:txBody>
          <a:bodyPr/>
          <a:lstStyle/>
          <a:p>
            <a:endParaRPr lang="lv-LV"/>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C2FA54AB-8FA5-41AC-9390-FA812C40A1D8}" type="slidenum">
              <a:rPr lang="lv-LV" smtClean="0"/>
              <a:t>‹#›</a:t>
            </a:fld>
            <a:endParaRPr lang="lv-LV"/>
          </a:p>
        </p:txBody>
      </p:sp>
    </p:spTree>
    <p:extLst>
      <p:ext uri="{BB962C8B-B14F-4D97-AF65-F5344CB8AC3E}">
        <p14:creationId xmlns:p14="http://schemas.microsoft.com/office/powerpoint/2010/main" val="2277280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āts ar parakstu">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lv-LV" smtClean="0"/>
              <a:t>Rediģēt šablona virsraksta stilu</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v-LV" smtClean="0"/>
              <a:t>Rediģēt šablona teksta stilus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v-LV" smtClean="0"/>
              <a:t>Rediģēt šablona teksta stilus</a:t>
            </a:r>
          </a:p>
        </p:txBody>
      </p:sp>
      <p:sp>
        <p:nvSpPr>
          <p:cNvPr id="4" name="Date Placeholder 3"/>
          <p:cNvSpPr>
            <a:spLocks noGrp="1"/>
          </p:cNvSpPr>
          <p:nvPr>
            <p:ph type="dt" sz="half" idx="10"/>
          </p:nvPr>
        </p:nvSpPr>
        <p:spPr/>
        <p:txBody>
          <a:bodyPr/>
          <a:lstStyle/>
          <a:p>
            <a:fld id="{9BFDA47A-E987-4E07-A685-0AF1C264160A}" type="datetime1">
              <a:rPr lang="lv-LV" smtClean="0"/>
              <a:t>24.09.2021</a:t>
            </a:fld>
            <a:endParaRPr lang="lv-LV"/>
          </a:p>
        </p:txBody>
      </p:sp>
      <p:sp>
        <p:nvSpPr>
          <p:cNvPr id="5" name="Footer Placeholder 4"/>
          <p:cNvSpPr>
            <a:spLocks noGrp="1"/>
          </p:cNvSpPr>
          <p:nvPr>
            <p:ph type="ftr" sz="quarter" idx="11"/>
          </p:nvPr>
        </p:nvSpPr>
        <p:spPr/>
        <p:txBody>
          <a:bodyPr/>
          <a:lstStyle/>
          <a:p>
            <a:endParaRPr lang="lv-LV"/>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C2FA54AB-8FA5-41AC-9390-FA812C40A1D8}" type="slidenum">
              <a:rPr lang="lv-LV" smtClean="0"/>
              <a:t>‹#›</a:t>
            </a:fld>
            <a:endParaRPr lang="lv-LV"/>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893744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Vizītkarte">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lv-LV" smtClean="0"/>
              <a:t>Rediģēt šablona virsraksta stilu</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lv-LV" smtClean="0"/>
              <a:t>Rediģēt šablona teksta stilus</a:t>
            </a:r>
          </a:p>
        </p:txBody>
      </p:sp>
      <p:sp>
        <p:nvSpPr>
          <p:cNvPr id="5" name="Date Placeholder 4"/>
          <p:cNvSpPr>
            <a:spLocks noGrp="1"/>
          </p:cNvSpPr>
          <p:nvPr>
            <p:ph type="dt" sz="half" idx="10"/>
          </p:nvPr>
        </p:nvSpPr>
        <p:spPr/>
        <p:txBody>
          <a:bodyPr/>
          <a:lstStyle/>
          <a:p>
            <a:fld id="{E33DE3C7-E264-40E5-B7CA-B989F0FA124E}" type="datetime1">
              <a:rPr lang="lv-LV" smtClean="0"/>
              <a:t>24.09.2021</a:t>
            </a:fld>
            <a:endParaRPr lang="lv-LV"/>
          </a:p>
        </p:txBody>
      </p:sp>
      <p:sp>
        <p:nvSpPr>
          <p:cNvPr id="6" name="Footer Placeholder 5"/>
          <p:cNvSpPr>
            <a:spLocks noGrp="1"/>
          </p:cNvSpPr>
          <p:nvPr>
            <p:ph type="ftr" sz="quarter" idx="11"/>
          </p:nvPr>
        </p:nvSpPr>
        <p:spPr/>
        <p:txBody>
          <a:bodyPr/>
          <a:lstStyle/>
          <a:p>
            <a:endParaRPr lang="lv-LV"/>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2FA54AB-8FA5-41AC-9390-FA812C40A1D8}" type="slidenum">
              <a:rPr lang="lv-LV" smtClean="0"/>
              <a:t>‹#›</a:t>
            </a:fld>
            <a:endParaRPr lang="lv-LV"/>
          </a:p>
        </p:txBody>
      </p:sp>
    </p:spTree>
    <p:extLst>
      <p:ext uri="{BB962C8B-B14F-4D97-AF65-F5344CB8AC3E}">
        <p14:creationId xmlns:p14="http://schemas.microsoft.com/office/powerpoint/2010/main" val="29441497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ēt vizītkarti">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lv-LV" smtClean="0"/>
              <a:t>Rediģēt šablona virsraksta stilu</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v-LV" smtClean="0"/>
              <a:t>Rediģēt šablona teksta stilus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lv-LV" smtClean="0"/>
              <a:t>Rediģēt šablona teksta stilus</a:t>
            </a:r>
          </a:p>
        </p:txBody>
      </p:sp>
      <p:sp>
        <p:nvSpPr>
          <p:cNvPr id="5" name="Date Placeholder 4"/>
          <p:cNvSpPr>
            <a:spLocks noGrp="1"/>
          </p:cNvSpPr>
          <p:nvPr>
            <p:ph type="dt" sz="half" idx="10"/>
          </p:nvPr>
        </p:nvSpPr>
        <p:spPr/>
        <p:txBody>
          <a:bodyPr/>
          <a:lstStyle/>
          <a:p>
            <a:fld id="{FCF2FA6F-B57B-400C-B0E7-24CD38227EFA}" type="datetime1">
              <a:rPr lang="lv-LV" smtClean="0"/>
              <a:t>24.09.2021</a:t>
            </a:fld>
            <a:endParaRPr lang="lv-LV"/>
          </a:p>
        </p:txBody>
      </p:sp>
      <p:sp>
        <p:nvSpPr>
          <p:cNvPr id="6" name="Footer Placeholder 5"/>
          <p:cNvSpPr>
            <a:spLocks noGrp="1"/>
          </p:cNvSpPr>
          <p:nvPr>
            <p:ph type="ftr" sz="quarter" idx="11"/>
          </p:nvPr>
        </p:nvSpPr>
        <p:spPr/>
        <p:txBody>
          <a:bodyPr/>
          <a:lstStyle/>
          <a:p>
            <a:endParaRPr lang="lv-LV"/>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2FA54AB-8FA5-41AC-9390-FA812C40A1D8}" type="slidenum">
              <a:rPr lang="lv-LV" smtClean="0"/>
              <a:t>‹#›</a:t>
            </a:fld>
            <a:endParaRPr lang="lv-LV"/>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454395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atiess vai aplams">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lv-LV" smtClean="0"/>
              <a:t>Rediģēt šablona virsraksta stilu</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v-LV" smtClean="0"/>
              <a:t>Rediģēt šablona teksta stilus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lv-LV" smtClean="0"/>
              <a:t>Rediģēt šablona teksta stilus</a:t>
            </a:r>
          </a:p>
        </p:txBody>
      </p:sp>
      <p:sp>
        <p:nvSpPr>
          <p:cNvPr id="5" name="Date Placeholder 4"/>
          <p:cNvSpPr>
            <a:spLocks noGrp="1"/>
          </p:cNvSpPr>
          <p:nvPr>
            <p:ph type="dt" sz="half" idx="10"/>
          </p:nvPr>
        </p:nvSpPr>
        <p:spPr/>
        <p:txBody>
          <a:bodyPr/>
          <a:lstStyle/>
          <a:p>
            <a:fld id="{B7892ADB-985D-4038-935F-06380DC0D0DA}" type="datetime1">
              <a:rPr lang="lv-LV" smtClean="0"/>
              <a:t>24.09.2021</a:t>
            </a:fld>
            <a:endParaRPr lang="lv-LV"/>
          </a:p>
        </p:txBody>
      </p:sp>
      <p:sp>
        <p:nvSpPr>
          <p:cNvPr id="6" name="Footer Placeholder 5"/>
          <p:cNvSpPr>
            <a:spLocks noGrp="1"/>
          </p:cNvSpPr>
          <p:nvPr>
            <p:ph type="ftr" sz="quarter" idx="11"/>
          </p:nvPr>
        </p:nvSpPr>
        <p:spPr/>
        <p:txBody>
          <a:bodyPr/>
          <a:lstStyle/>
          <a:p>
            <a:endParaRPr lang="lv-LV"/>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2FA54AB-8FA5-41AC-9390-FA812C40A1D8}" type="slidenum">
              <a:rPr lang="lv-LV" smtClean="0"/>
              <a:t>‹#›</a:t>
            </a:fld>
            <a:endParaRPr lang="lv-LV"/>
          </a:p>
        </p:txBody>
      </p:sp>
    </p:spTree>
    <p:extLst>
      <p:ext uri="{BB962C8B-B14F-4D97-AF65-F5344CB8AC3E}">
        <p14:creationId xmlns:p14="http://schemas.microsoft.com/office/powerpoint/2010/main" val="39905739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Virsraksts un vertikāls teks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mtClean="0"/>
              <a:t>Rediģēt šablona virsraksta stilu</a:t>
            </a:r>
            <a:endParaRPr lang="en-US" dirty="0"/>
          </a:p>
        </p:txBody>
      </p:sp>
      <p:sp>
        <p:nvSpPr>
          <p:cNvPr id="3" name="Vertical Text Placeholder 2"/>
          <p:cNvSpPr>
            <a:spLocks noGrp="1"/>
          </p:cNvSpPr>
          <p:nvPr>
            <p:ph type="body" orient="vert" idx="1"/>
          </p:nvPr>
        </p:nvSpPr>
        <p:spPr/>
        <p:txBody>
          <a:bodyPr vert="eaVert" anchor="t"/>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en-US" dirty="0"/>
          </a:p>
        </p:txBody>
      </p:sp>
      <p:sp>
        <p:nvSpPr>
          <p:cNvPr id="4" name="Date Placeholder 3"/>
          <p:cNvSpPr>
            <a:spLocks noGrp="1"/>
          </p:cNvSpPr>
          <p:nvPr>
            <p:ph type="dt" sz="half" idx="10"/>
          </p:nvPr>
        </p:nvSpPr>
        <p:spPr/>
        <p:txBody>
          <a:bodyPr/>
          <a:lstStyle/>
          <a:p>
            <a:fld id="{B3ACD154-B60F-4CB1-BC51-C9C7289BCB08}" type="datetime1">
              <a:rPr lang="lv-LV" smtClean="0"/>
              <a:t>24.09.2021</a:t>
            </a:fld>
            <a:endParaRPr lang="lv-LV"/>
          </a:p>
        </p:txBody>
      </p:sp>
      <p:sp>
        <p:nvSpPr>
          <p:cNvPr id="5" name="Footer Placeholder 4"/>
          <p:cNvSpPr>
            <a:spLocks noGrp="1"/>
          </p:cNvSpPr>
          <p:nvPr>
            <p:ph type="ftr" sz="quarter" idx="11"/>
          </p:nvPr>
        </p:nvSpPr>
        <p:spPr/>
        <p:txBody>
          <a:bodyPr/>
          <a:lstStyle/>
          <a:p>
            <a:endParaRPr lang="lv-LV"/>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2FA54AB-8FA5-41AC-9390-FA812C40A1D8}" type="slidenum">
              <a:rPr lang="lv-LV" smtClean="0"/>
              <a:t>‹#›</a:t>
            </a:fld>
            <a:endParaRPr lang="lv-LV"/>
          </a:p>
        </p:txBody>
      </p:sp>
    </p:spTree>
    <p:extLst>
      <p:ext uri="{BB962C8B-B14F-4D97-AF65-F5344CB8AC3E}">
        <p14:creationId xmlns:p14="http://schemas.microsoft.com/office/powerpoint/2010/main" val="1224973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āls virsraksts un tekst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lv-LV" smtClean="0"/>
              <a:t>Rediģēt šablona virsraksta stilu</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en-US" dirty="0"/>
          </a:p>
        </p:txBody>
      </p:sp>
      <p:sp>
        <p:nvSpPr>
          <p:cNvPr id="4" name="Date Placeholder 3"/>
          <p:cNvSpPr>
            <a:spLocks noGrp="1"/>
          </p:cNvSpPr>
          <p:nvPr>
            <p:ph type="dt" sz="half" idx="10"/>
          </p:nvPr>
        </p:nvSpPr>
        <p:spPr/>
        <p:txBody>
          <a:bodyPr/>
          <a:lstStyle/>
          <a:p>
            <a:fld id="{68C940FF-B6B5-46CE-A305-7487577A96D1}" type="datetime1">
              <a:rPr lang="lv-LV" smtClean="0"/>
              <a:t>24.09.2021</a:t>
            </a:fld>
            <a:endParaRPr lang="lv-LV"/>
          </a:p>
        </p:txBody>
      </p:sp>
      <p:sp>
        <p:nvSpPr>
          <p:cNvPr id="5" name="Footer Placeholder 4"/>
          <p:cNvSpPr>
            <a:spLocks noGrp="1"/>
          </p:cNvSpPr>
          <p:nvPr>
            <p:ph type="ftr" sz="quarter" idx="11"/>
          </p:nvPr>
        </p:nvSpPr>
        <p:spPr/>
        <p:txBody>
          <a:bodyPr/>
          <a:lstStyle/>
          <a:p>
            <a:endParaRPr lang="lv-LV"/>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2FA54AB-8FA5-41AC-9390-FA812C40A1D8}" type="slidenum">
              <a:rPr lang="lv-LV" smtClean="0"/>
              <a:t>‹#›</a:t>
            </a:fld>
            <a:endParaRPr lang="lv-LV"/>
          </a:p>
        </p:txBody>
      </p:sp>
    </p:spTree>
    <p:extLst>
      <p:ext uri="{BB962C8B-B14F-4D97-AF65-F5344CB8AC3E}">
        <p14:creationId xmlns:p14="http://schemas.microsoft.com/office/powerpoint/2010/main" val="1238852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lv-LV" smtClean="0"/>
              <a:t>Rediģēt šablona virsraksta stilu</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D8CCB89B-9057-442C-91C9-E24396F06D1B}" type="datetime1">
              <a:rPr lang="lv-LV" smtClean="0"/>
              <a:t>24.09.2021</a:t>
            </a:fld>
            <a:endParaRPr lang="lv-LV"/>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lv-LV"/>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C2FA54AB-8FA5-41AC-9390-FA812C40A1D8}" type="slidenum">
              <a:rPr lang="lv-LV" smtClean="0"/>
              <a:t>‹#›</a:t>
            </a:fld>
            <a:endParaRPr lang="lv-LV"/>
          </a:p>
        </p:txBody>
      </p:sp>
    </p:spTree>
    <p:extLst>
      <p:ext uri="{BB962C8B-B14F-4D97-AF65-F5344CB8AC3E}">
        <p14:creationId xmlns:p14="http://schemas.microsoft.com/office/powerpoint/2010/main" val="12286007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hf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aisnstūris 3"/>
          <p:cNvSpPr/>
          <p:nvPr/>
        </p:nvSpPr>
        <p:spPr>
          <a:xfrm>
            <a:off x="0" y="0"/>
            <a:ext cx="9144000" cy="5509200"/>
          </a:xfrm>
          <a:prstGeom prst="rect">
            <a:avLst/>
          </a:prstGeom>
        </p:spPr>
        <p:txBody>
          <a:bodyPr wrap="square">
            <a:spAutoFit/>
          </a:bodyPr>
          <a:lstStyle/>
          <a:p>
            <a:pPr algn="ctr"/>
            <a:r>
              <a:rPr lang="lv-LV" sz="2800" dirty="0" smtClean="0">
                <a:latin typeface="Times New Roman" panose="02020603050405020304" pitchFamily="18" charset="0"/>
                <a:cs typeface="Times New Roman" panose="02020603050405020304" pitchFamily="18" charset="0"/>
              </a:rPr>
              <a:t>PIKC «Smiltenes Tehnikums»</a:t>
            </a:r>
            <a:endParaRPr lang="lv-LV" sz="2800" dirty="0">
              <a:latin typeface="Times New Roman" panose="02020603050405020304" pitchFamily="18" charset="0"/>
              <a:cs typeface="Times New Roman" panose="02020603050405020304" pitchFamily="18" charset="0"/>
            </a:endParaRPr>
          </a:p>
          <a:p>
            <a:pPr algn="ctr"/>
            <a:r>
              <a:rPr lang="lv-LV" sz="2800" dirty="0">
                <a:latin typeface="Times New Roman" panose="02020603050405020304" pitchFamily="18" charset="0"/>
                <a:cs typeface="Times New Roman" panose="02020603050405020304" pitchFamily="18" charset="0"/>
              </a:rPr>
              <a:t>Alsviķu teritoriālā </a:t>
            </a:r>
            <a:r>
              <a:rPr lang="lv-LV" sz="2800" dirty="0" smtClean="0">
                <a:latin typeface="Times New Roman" panose="02020603050405020304" pitchFamily="18" charset="0"/>
                <a:cs typeface="Times New Roman" panose="02020603050405020304" pitchFamily="18" charset="0"/>
              </a:rPr>
              <a:t>struktūrvienība</a:t>
            </a:r>
          </a:p>
          <a:p>
            <a:pPr algn="ctr"/>
            <a:endParaRPr lang="lv-LV" sz="2800" dirty="0" smtClean="0">
              <a:latin typeface="Times New Roman" panose="02020603050405020304" pitchFamily="18" charset="0"/>
              <a:cs typeface="Times New Roman" panose="02020603050405020304" pitchFamily="18" charset="0"/>
            </a:endParaRPr>
          </a:p>
          <a:p>
            <a:pPr algn="ctr"/>
            <a:endParaRPr lang="lv-LV" sz="2800" dirty="0">
              <a:latin typeface="Times New Roman" panose="02020603050405020304" pitchFamily="18" charset="0"/>
              <a:cs typeface="Times New Roman" panose="02020603050405020304" pitchFamily="18" charset="0"/>
            </a:endParaRPr>
          </a:p>
          <a:p>
            <a:pPr algn="ctr"/>
            <a:r>
              <a:rPr lang="lv-LV" sz="2800" dirty="0" smtClean="0">
                <a:latin typeface="Times New Roman" panose="02020603050405020304" pitchFamily="18" charset="0"/>
                <a:cs typeface="Times New Roman" panose="02020603050405020304" pitchFamily="18" charset="0"/>
              </a:rPr>
              <a:t>Koksnes griešanas pamati</a:t>
            </a:r>
            <a:endParaRPr lang="lv-LV" sz="2800" dirty="0">
              <a:latin typeface="Times New Roman" panose="02020603050405020304" pitchFamily="18" charset="0"/>
              <a:cs typeface="Times New Roman" panose="02020603050405020304" pitchFamily="18" charset="0"/>
            </a:endParaRPr>
          </a:p>
          <a:p>
            <a:pPr algn="ctr"/>
            <a:endParaRPr lang="lv-LV" sz="2800" dirty="0">
              <a:latin typeface="Times New Roman" panose="02020603050405020304" pitchFamily="18" charset="0"/>
              <a:cs typeface="Times New Roman" panose="02020603050405020304" pitchFamily="18" charset="0"/>
            </a:endParaRPr>
          </a:p>
          <a:p>
            <a:pPr algn="ctr"/>
            <a:r>
              <a:rPr lang="lv-LV" sz="2800" b="1" dirty="0" smtClean="0">
                <a:latin typeface="Times New Roman" panose="02020603050405020304" pitchFamily="18" charset="0"/>
                <a:cs typeface="Times New Roman" panose="02020603050405020304" pitchFamily="18" charset="0"/>
              </a:rPr>
              <a:t>Kokrūpniecības nozares </a:t>
            </a:r>
            <a:r>
              <a:rPr lang="lv-LV" sz="2800" b="1" dirty="0">
                <a:latin typeface="Times New Roman" panose="02020603050405020304" pitchFamily="18" charset="0"/>
                <a:cs typeface="Times New Roman" panose="02020603050405020304" pitchFamily="18" charset="0"/>
              </a:rPr>
              <a:t>uzņēmuma </a:t>
            </a:r>
            <a:r>
              <a:rPr lang="lv-LV" sz="2800" b="1" dirty="0" smtClean="0">
                <a:latin typeface="Times New Roman" panose="02020603050405020304" pitchFamily="18" charset="0"/>
                <a:cs typeface="Times New Roman" panose="02020603050405020304" pitchFamily="18" charset="0"/>
              </a:rPr>
              <a:t>pamatprocesi</a:t>
            </a:r>
          </a:p>
          <a:p>
            <a:pPr algn="ctr"/>
            <a:endParaRPr lang="lv-LV" sz="2800" dirty="0">
              <a:latin typeface="Times New Roman" panose="02020603050405020304" pitchFamily="18" charset="0"/>
              <a:cs typeface="Times New Roman" panose="02020603050405020304" pitchFamily="18" charset="0"/>
            </a:endParaRPr>
          </a:p>
          <a:p>
            <a:pPr algn="r"/>
            <a:endParaRPr lang="lv-LV" sz="2800" dirty="0">
              <a:latin typeface="Times New Roman" panose="02020603050405020304" pitchFamily="18" charset="0"/>
              <a:cs typeface="Times New Roman" panose="02020603050405020304" pitchFamily="18" charset="0"/>
            </a:endParaRPr>
          </a:p>
          <a:p>
            <a:pPr algn="r"/>
            <a:r>
              <a:rPr lang="lv-LV" dirty="0" smtClean="0">
                <a:latin typeface="Times New Roman" panose="02020603050405020304" pitchFamily="18" charset="0"/>
                <a:cs typeface="Times New Roman" panose="02020603050405020304" pitchFamily="18" charset="0"/>
              </a:rPr>
              <a:t>Sagatavoja skolotājs: Māris </a:t>
            </a:r>
            <a:r>
              <a:rPr lang="lv-LV" dirty="0" err="1" smtClean="0">
                <a:latin typeface="Times New Roman" panose="02020603050405020304" pitchFamily="18" charset="0"/>
                <a:cs typeface="Times New Roman" panose="02020603050405020304" pitchFamily="18" charset="0"/>
              </a:rPr>
              <a:t>Vizuliņš</a:t>
            </a:r>
            <a:endParaRPr lang="lv-LV" dirty="0">
              <a:latin typeface="Times New Roman" panose="02020603050405020304" pitchFamily="18" charset="0"/>
              <a:cs typeface="Times New Roman" panose="02020603050405020304" pitchFamily="18" charset="0"/>
            </a:endParaRPr>
          </a:p>
          <a:p>
            <a:pPr algn="r"/>
            <a:endParaRPr lang="lv-LV" sz="2400" dirty="0">
              <a:latin typeface="Times New Roman" panose="02020603050405020304" pitchFamily="18" charset="0"/>
              <a:cs typeface="Times New Roman" panose="02020603050405020304" pitchFamily="18" charset="0"/>
            </a:endParaRPr>
          </a:p>
          <a:p>
            <a:pPr algn="ctr"/>
            <a:r>
              <a:rPr lang="lv-LV" sz="2400" dirty="0" smtClean="0">
                <a:latin typeface="Times New Roman" panose="02020603050405020304" pitchFamily="18" charset="0"/>
                <a:cs typeface="Times New Roman" panose="02020603050405020304" pitchFamily="18" charset="0"/>
              </a:rPr>
              <a:t>2021</a:t>
            </a:r>
            <a:endParaRPr lang="lv-LV" sz="2400" dirty="0">
              <a:latin typeface="Times New Roman" panose="02020603050405020304" pitchFamily="18" charset="0"/>
              <a:cs typeface="Times New Roman" panose="02020603050405020304" pitchFamily="18" charset="0"/>
            </a:endParaRPr>
          </a:p>
          <a:p>
            <a:pPr algn="ctr"/>
            <a:r>
              <a:rPr lang="lv-LV" sz="2400" dirty="0">
                <a:latin typeface="Times New Roman" panose="02020603050405020304" pitchFamily="18" charset="0"/>
                <a:cs typeface="Times New Roman" panose="02020603050405020304" pitchFamily="18" charset="0"/>
              </a:rPr>
              <a:t>Alsviķi</a:t>
            </a:r>
          </a:p>
        </p:txBody>
      </p:sp>
      <p:sp>
        <p:nvSpPr>
          <p:cNvPr id="5" name="Slaida numura vietturis 4"/>
          <p:cNvSpPr>
            <a:spLocks noGrp="1"/>
          </p:cNvSpPr>
          <p:nvPr>
            <p:ph type="sldNum" sz="quarter" idx="12"/>
          </p:nvPr>
        </p:nvSpPr>
        <p:spPr/>
        <p:txBody>
          <a:bodyPr/>
          <a:lstStyle/>
          <a:p>
            <a:fld id="{C2FA54AB-8FA5-41AC-9390-FA812C40A1D8}" type="slidenum">
              <a:rPr lang="lv-LV" smtClean="0"/>
              <a:t>1</a:t>
            </a:fld>
            <a:endParaRPr lang="lv-LV"/>
          </a:p>
        </p:txBody>
      </p:sp>
    </p:spTree>
    <p:extLst>
      <p:ext uri="{BB962C8B-B14F-4D97-AF65-F5344CB8AC3E}">
        <p14:creationId xmlns:p14="http://schemas.microsoft.com/office/powerpoint/2010/main" val="20985907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ctrTitle"/>
          </p:nvPr>
        </p:nvSpPr>
        <p:spPr>
          <a:xfrm>
            <a:off x="1331641" y="1124745"/>
            <a:ext cx="6768752" cy="1440159"/>
          </a:xfrm>
        </p:spPr>
        <p:txBody>
          <a:bodyPr>
            <a:normAutofit/>
          </a:bodyPr>
          <a:lstStyle/>
          <a:p>
            <a:pPr algn="ctr"/>
            <a:r>
              <a:rPr lang="lv-LV" sz="3600" b="1" dirty="0">
                <a:latin typeface="Times New Roman" panose="02020603050405020304" pitchFamily="18" charset="0"/>
                <a:cs typeface="Times New Roman" panose="02020603050405020304" pitchFamily="18" charset="0"/>
              </a:rPr>
              <a:t>Metodiskā darba </a:t>
            </a:r>
            <a:r>
              <a:rPr lang="lv-LV" sz="3600" b="1" dirty="0" smtClean="0">
                <a:latin typeface="Times New Roman" panose="02020603050405020304" pitchFamily="18" charset="0"/>
                <a:cs typeface="Times New Roman" panose="02020603050405020304" pitchFamily="18" charset="0"/>
              </a:rPr>
              <a:t>mērķis </a:t>
            </a:r>
            <a:r>
              <a:rPr lang="lv-LV" sz="3600" dirty="0" smtClean="0">
                <a:latin typeface="Times New Roman" panose="02020603050405020304" pitchFamily="18" charset="0"/>
                <a:cs typeface="Times New Roman" panose="02020603050405020304" pitchFamily="18" charset="0"/>
              </a:rPr>
              <a:t> </a:t>
            </a:r>
            <a:endParaRPr lang="lv-LV" sz="3600" dirty="0">
              <a:latin typeface="Times New Roman" panose="02020603050405020304" pitchFamily="18" charset="0"/>
              <a:cs typeface="Times New Roman" panose="02020603050405020304" pitchFamily="18" charset="0"/>
            </a:endParaRPr>
          </a:p>
        </p:txBody>
      </p:sp>
      <p:sp>
        <p:nvSpPr>
          <p:cNvPr id="3" name="Apakšvirsraksts 2"/>
          <p:cNvSpPr>
            <a:spLocks noGrp="1"/>
          </p:cNvSpPr>
          <p:nvPr>
            <p:ph type="subTitle" idx="1"/>
          </p:nvPr>
        </p:nvSpPr>
        <p:spPr>
          <a:xfrm>
            <a:off x="1403649" y="3645025"/>
            <a:ext cx="6912768" cy="2016224"/>
          </a:xfrm>
        </p:spPr>
        <p:txBody>
          <a:bodyPr>
            <a:normAutofit/>
          </a:bodyPr>
          <a:lstStyle/>
          <a:p>
            <a:pPr marL="342900" indent="-342900">
              <a:buFont typeface="Wingdings" panose="05000000000000000000" pitchFamily="2" charset="2"/>
              <a:buChar char="q"/>
            </a:pPr>
            <a:r>
              <a:rPr lang="lv-LV" sz="2000" dirty="0" smtClean="0">
                <a:solidFill>
                  <a:srgbClr val="FF0000"/>
                </a:solidFill>
                <a:latin typeface="Times New Roman" panose="02020603050405020304" pitchFamily="18" charset="0"/>
                <a:cs typeface="Times New Roman" panose="02020603050405020304" pitchFamily="18" charset="0"/>
              </a:rPr>
              <a:t>Sekmēt </a:t>
            </a:r>
            <a:r>
              <a:rPr lang="lv-LV" sz="2000" dirty="0">
                <a:solidFill>
                  <a:srgbClr val="FF0000"/>
                </a:solidFill>
                <a:latin typeface="Times New Roman" panose="02020603050405020304" pitchFamily="18" charset="0"/>
                <a:cs typeface="Times New Roman" panose="02020603050405020304" pitchFamily="18" charset="0"/>
              </a:rPr>
              <a:t>izglītojamā spējas orientēties kokrūpniecības nozares, </a:t>
            </a:r>
            <a:r>
              <a:rPr lang="lv-LV" sz="2000" dirty="0" smtClean="0">
                <a:solidFill>
                  <a:srgbClr val="FF0000"/>
                </a:solidFill>
                <a:latin typeface="Times New Roman" panose="02020603050405020304" pitchFamily="18" charset="0"/>
                <a:cs typeface="Times New Roman" panose="02020603050405020304" pitchFamily="18" charset="0"/>
              </a:rPr>
              <a:t>t.sk., kokapstrādes </a:t>
            </a:r>
            <a:r>
              <a:rPr lang="lv-LV" sz="2000" dirty="0">
                <a:solidFill>
                  <a:srgbClr val="FF0000"/>
                </a:solidFill>
                <a:latin typeface="Times New Roman" panose="02020603050405020304" pitchFamily="18" charset="0"/>
                <a:cs typeface="Times New Roman" panose="02020603050405020304" pitchFamily="18" charset="0"/>
              </a:rPr>
              <a:t>sektora, uzņēmumu galvenajos darbības procesos un lietot drošas darba metodes profesionālajā darbībā. </a:t>
            </a:r>
          </a:p>
        </p:txBody>
      </p:sp>
      <p:sp>
        <p:nvSpPr>
          <p:cNvPr id="4" name="Slaida numura vietturis 3"/>
          <p:cNvSpPr>
            <a:spLocks noGrp="1"/>
          </p:cNvSpPr>
          <p:nvPr>
            <p:ph type="sldNum" sz="quarter" idx="12"/>
          </p:nvPr>
        </p:nvSpPr>
        <p:spPr/>
        <p:txBody>
          <a:bodyPr/>
          <a:lstStyle/>
          <a:p>
            <a:fld id="{C2FA54AB-8FA5-41AC-9390-FA812C40A1D8}" type="slidenum">
              <a:rPr lang="lv-LV" smtClean="0"/>
              <a:t>2</a:t>
            </a:fld>
            <a:endParaRPr lang="lv-LV"/>
          </a:p>
        </p:txBody>
      </p:sp>
    </p:spTree>
    <p:extLst>
      <p:ext uri="{BB962C8B-B14F-4D97-AF65-F5344CB8AC3E}">
        <p14:creationId xmlns:p14="http://schemas.microsoft.com/office/powerpoint/2010/main" val="842949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ctrTitle"/>
          </p:nvPr>
        </p:nvSpPr>
        <p:spPr>
          <a:xfrm>
            <a:off x="1259632" y="836713"/>
            <a:ext cx="7283235" cy="864095"/>
          </a:xfrm>
        </p:spPr>
        <p:txBody>
          <a:bodyPr>
            <a:normAutofit fontScale="90000"/>
          </a:bodyPr>
          <a:lstStyle/>
          <a:p>
            <a:r>
              <a:rPr lang="lv-LV" sz="4000" b="1" dirty="0" smtClean="0">
                <a:latin typeface="Times New Roman" panose="02020603050405020304" pitchFamily="18" charset="0"/>
                <a:cs typeface="Times New Roman" panose="02020603050405020304" pitchFamily="18" charset="0"/>
              </a:rPr>
              <a:t>Saturs</a:t>
            </a:r>
            <a:r>
              <a:rPr lang="lv-LV" dirty="0"/>
              <a:t/>
            </a:r>
            <a:br>
              <a:rPr lang="lv-LV" dirty="0"/>
            </a:br>
            <a:endParaRPr lang="lv-LV" dirty="0"/>
          </a:p>
        </p:txBody>
      </p:sp>
      <p:sp>
        <p:nvSpPr>
          <p:cNvPr id="3" name="Apakšvirsraksts 2"/>
          <p:cNvSpPr>
            <a:spLocks noGrp="1"/>
          </p:cNvSpPr>
          <p:nvPr>
            <p:ph type="subTitle" idx="1"/>
          </p:nvPr>
        </p:nvSpPr>
        <p:spPr>
          <a:xfrm>
            <a:off x="1331640" y="1052736"/>
            <a:ext cx="7139219" cy="5400600"/>
          </a:xfrm>
        </p:spPr>
        <p:txBody>
          <a:bodyPr>
            <a:normAutofit fontScale="85000" lnSpcReduction="20000"/>
          </a:bodyPr>
          <a:lstStyle/>
          <a:p>
            <a:pPr marL="342900" indent="-342900">
              <a:buFont typeface="Wingdings" panose="05000000000000000000" pitchFamily="2" charset="2"/>
              <a:buChar char="q"/>
            </a:pPr>
            <a:r>
              <a:rPr lang="lv-LV" sz="2000" dirty="0" smtClean="0">
                <a:latin typeface="Times New Roman" panose="02020603050405020304" pitchFamily="18" charset="0"/>
                <a:cs typeface="Times New Roman" panose="02020603050405020304" pitchFamily="18" charset="0"/>
              </a:rPr>
              <a:t>Griešanas veidi</a:t>
            </a:r>
          </a:p>
          <a:p>
            <a:pPr marL="342900" indent="-342900">
              <a:buFont typeface="Wingdings" panose="05000000000000000000" pitchFamily="2" charset="2"/>
              <a:buChar char="q"/>
            </a:pPr>
            <a:r>
              <a:rPr lang="lv-LV" sz="2000" dirty="0">
                <a:latin typeface="Times New Roman" panose="02020603050405020304" pitchFamily="18" charset="0"/>
                <a:cs typeface="Times New Roman" panose="02020603050405020304" pitchFamily="18" charset="0"/>
              </a:rPr>
              <a:t>Koksnes griešanas </a:t>
            </a:r>
            <a:r>
              <a:rPr lang="lv-LV" sz="2000" dirty="0" smtClean="0">
                <a:latin typeface="Times New Roman" panose="02020603050405020304" pitchFamily="18" charset="0"/>
                <a:cs typeface="Times New Roman" panose="02020603050405020304" pitchFamily="18" charset="0"/>
              </a:rPr>
              <a:t>pamati</a:t>
            </a:r>
          </a:p>
          <a:p>
            <a:pPr marL="342900" indent="-342900">
              <a:buFont typeface="Wingdings" panose="05000000000000000000" pitchFamily="2" charset="2"/>
              <a:buChar char="q"/>
            </a:pPr>
            <a:r>
              <a:rPr lang="lv-LV" sz="2000" dirty="0">
                <a:latin typeface="Times New Roman" panose="02020603050405020304" pitchFamily="18" charset="0"/>
                <a:cs typeface="Times New Roman" panose="02020603050405020304" pitchFamily="18" charset="0"/>
              </a:rPr>
              <a:t>G</a:t>
            </a:r>
            <a:r>
              <a:rPr lang="lv-LV" sz="2000" dirty="0" smtClean="0">
                <a:latin typeface="Times New Roman" panose="02020603050405020304" pitchFamily="18" charset="0"/>
                <a:cs typeface="Times New Roman" panose="02020603050405020304" pitchFamily="18" charset="0"/>
              </a:rPr>
              <a:t>riešanas process</a:t>
            </a:r>
          </a:p>
          <a:p>
            <a:pPr marL="342900" indent="-342900">
              <a:buFont typeface="Wingdings" panose="05000000000000000000" pitchFamily="2" charset="2"/>
              <a:buChar char="q"/>
            </a:pPr>
            <a:r>
              <a:rPr lang="lv-LV" sz="2000" dirty="0" smtClean="0">
                <a:latin typeface="Times New Roman" panose="02020603050405020304" pitchFamily="18" charset="0"/>
                <a:cs typeface="Times New Roman" panose="02020603050405020304" pitchFamily="18" charset="0"/>
              </a:rPr>
              <a:t>Griezējinstrumenta darba daļa</a:t>
            </a:r>
          </a:p>
          <a:p>
            <a:pPr marL="342900" indent="-342900">
              <a:buFont typeface="Wingdings" panose="05000000000000000000" pitchFamily="2" charset="2"/>
              <a:buChar char="q"/>
            </a:pPr>
            <a:r>
              <a:rPr lang="lv-LV" sz="2000" dirty="0" smtClean="0">
                <a:latin typeface="Times New Roman" panose="02020603050405020304" pitchFamily="18" charset="0"/>
                <a:cs typeface="Times New Roman" panose="02020603050405020304" pitchFamily="18" charset="0"/>
              </a:rPr>
              <a:t>Griežņa elementi</a:t>
            </a:r>
          </a:p>
          <a:p>
            <a:pPr marL="342900" indent="-342900">
              <a:buFont typeface="Wingdings" panose="05000000000000000000" pitchFamily="2" charset="2"/>
              <a:buChar char="q"/>
            </a:pPr>
            <a:r>
              <a:rPr lang="lv-LV" sz="2000" dirty="0" smtClean="0">
                <a:latin typeface="Times New Roman" panose="02020603050405020304" pitchFamily="18" charset="0"/>
                <a:cs typeface="Times New Roman" panose="02020603050405020304" pitchFamily="18" charset="0"/>
              </a:rPr>
              <a:t>Koksnes </a:t>
            </a:r>
            <a:r>
              <a:rPr lang="lv-LV" sz="2000" dirty="0">
                <a:latin typeface="Times New Roman" panose="02020603050405020304" pitchFamily="18" charset="0"/>
                <a:cs typeface="Times New Roman" panose="02020603050405020304" pitchFamily="18" charset="0"/>
              </a:rPr>
              <a:t>griešanas pamati</a:t>
            </a:r>
            <a:br>
              <a:rPr lang="lv-LV" sz="2000" dirty="0">
                <a:latin typeface="Times New Roman" panose="02020603050405020304" pitchFamily="18" charset="0"/>
                <a:cs typeface="Times New Roman" panose="02020603050405020304" pitchFamily="18" charset="0"/>
              </a:rPr>
            </a:br>
            <a:r>
              <a:rPr lang="lv-LV" sz="2000" dirty="0" smtClean="0">
                <a:latin typeface="Times New Roman" panose="02020603050405020304" pitchFamily="18" charset="0"/>
                <a:cs typeface="Times New Roman" panose="02020603050405020304" pitchFamily="18" charset="0"/>
              </a:rPr>
              <a:t>Leņķi</a:t>
            </a:r>
          </a:p>
          <a:p>
            <a:pPr marL="342900" indent="-342900">
              <a:buFont typeface="Wingdings" panose="05000000000000000000" pitchFamily="2" charset="2"/>
              <a:buChar char="q"/>
            </a:pPr>
            <a:r>
              <a:rPr lang="lv-LV" sz="2000" dirty="0">
                <a:latin typeface="Times New Roman" panose="02020603050405020304" pitchFamily="18" charset="0"/>
                <a:cs typeface="Times New Roman" panose="02020603050405020304" pitchFamily="18" charset="0"/>
              </a:rPr>
              <a:t>Koksnes griešanas </a:t>
            </a:r>
            <a:r>
              <a:rPr lang="lv-LV" sz="2000" dirty="0" smtClean="0">
                <a:latin typeface="Times New Roman" panose="02020603050405020304" pitchFamily="18" charset="0"/>
                <a:cs typeface="Times New Roman" panose="02020603050405020304" pitchFamily="18" charset="0"/>
              </a:rPr>
              <a:t>virzieni</a:t>
            </a:r>
          </a:p>
          <a:p>
            <a:pPr marL="342900" indent="-342900">
              <a:buFont typeface="Wingdings" panose="05000000000000000000" pitchFamily="2" charset="2"/>
              <a:buChar char="q"/>
            </a:pPr>
            <a:r>
              <a:rPr lang="lv-LV" sz="2000" dirty="0">
                <a:latin typeface="Times New Roman" panose="02020603050405020304" pitchFamily="18" charset="0"/>
                <a:cs typeface="Times New Roman" panose="02020603050405020304" pitchFamily="18" charset="0"/>
              </a:rPr>
              <a:t>Griešanas </a:t>
            </a:r>
            <a:r>
              <a:rPr lang="lv-LV" sz="2000" dirty="0" smtClean="0">
                <a:latin typeface="Times New Roman" panose="02020603050405020304" pitchFamily="18" charset="0"/>
                <a:cs typeface="Times New Roman" panose="02020603050405020304" pitchFamily="18" charset="0"/>
              </a:rPr>
              <a:t>spēks</a:t>
            </a:r>
          </a:p>
          <a:p>
            <a:pPr marL="342900" lvl="0" indent="-342900">
              <a:buFont typeface="Wingdings" panose="05000000000000000000" pitchFamily="2" charset="2"/>
              <a:buChar char="q"/>
            </a:pPr>
            <a:r>
              <a:rPr lang="lv-LV" altLang="lv-LV" sz="2000" kern="0" dirty="0">
                <a:solidFill>
                  <a:srgbClr val="000000"/>
                </a:solidFill>
                <a:latin typeface="Times New Roman" panose="02020603050405020304" pitchFamily="18" charset="0"/>
                <a:cs typeface="Times New Roman" panose="02020603050405020304" pitchFamily="18" charset="0"/>
              </a:rPr>
              <a:t>Koksnes </a:t>
            </a:r>
            <a:r>
              <a:rPr lang="lv-LV" altLang="lv-LV" sz="2000" kern="0" dirty="0" smtClean="0">
                <a:solidFill>
                  <a:srgbClr val="000000"/>
                </a:solidFill>
                <a:latin typeface="Times New Roman" panose="02020603050405020304" pitchFamily="18" charset="0"/>
                <a:cs typeface="Times New Roman" panose="02020603050405020304" pitchFamily="18" charset="0"/>
              </a:rPr>
              <a:t>mitrums</a:t>
            </a:r>
          </a:p>
          <a:p>
            <a:pPr marL="342900" indent="-342900">
              <a:buFont typeface="Wingdings" panose="05000000000000000000" pitchFamily="2" charset="2"/>
              <a:buChar char="q"/>
            </a:pPr>
            <a:r>
              <a:rPr lang="lv-LV" sz="2000" dirty="0" smtClean="0">
                <a:latin typeface="Times New Roman" panose="02020603050405020304" pitchFamily="18" charset="0"/>
                <a:cs typeface="Times New Roman" panose="02020603050405020304" pitchFamily="18" charset="0"/>
              </a:rPr>
              <a:t>Griešanas veids</a:t>
            </a:r>
          </a:p>
          <a:p>
            <a:pPr marL="342900" indent="-342900">
              <a:buFont typeface="Wingdings" panose="05000000000000000000" pitchFamily="2" charset="2"/>
              <a:buChar char="q"/>
            </a:pPr>
            <a:r>
              <a:rPr lang="lv-LV" sz="2000" dirty="0" smtClean="0">
                <a:latin typeface="Times New Roman" panose="02020603050405020304" pitchFamily="18" charset="0"/>
                <a:cs typeface="Times New Roman" panose="02020603050405020304" pitchFamily="18" charset="0"/>
              </a:rPr>
              <a:t> </a:t>
            </a:r>
            <a:r>
              <a:rPr lang="lv-LV" sz="2000" dirty="0">
                <a:latin typeface="Times New Roman" panose="02020603050405020304" pitchFamily="18" charset="0"/>
                <a:cs typeface="Times New Roman" panose="02020603050405020304" pitchFamily="18" charset="0"/>
              </a:rPr>
              <a:t>Skaidas </a:t>
            </a:r>
            <a:r>
              <a:rPr lang="lv-LV" sz="2000" dirty="0" smtClean="0">
                <a:latin typeface="Times New Roman" panose="02020603050405020304" pitchFamily="18" charset="0"/>
                <a:cs typeface="Times New Roman" panose="02020603050405020304" pitchFamily="18" charset="0"/>
              </a:rPr>
              <a:t>forma </a:t>
            </a:r>
          </a:p>
          <a:p>
            <a:pPr marL="342900" indent="-342900">
              <a:buFont typeface="Wingdings" panose="05000000000000000000" pitchFamily="2" charset="2"/>
              <a:buChar char="q"/>
            </a:pPr>
            <a:r>
              <a:rPr lang="lv-LV" sz="2000" dirty="0" smtClean="0">
                <a:latin typeface="Times New Roman" panose="02020603050405020304" pitchFamily="18" charset="0"/>
                <a:cs typeface="Times New Roman" panose="02020603050405020304" pitchFamily="18" charset="0"/>
              </a:rPr>
              <a:t>Skaidas biezums</a:t>
            </a:r>
          </a:p>
          <a:p>
            <a:pPr marL="342900" indent="-342900">
              <a:buFont typeface="Wingdings" panose="05000000000000000000" pitchFamily="2" charset="2"/>
              <a:buChar char="q"/>
            </a:pPr>
            <a:r>
              <a:rPr lang="lv-LV" sz="2000" dirty="0" smtClean="0">
                <a:latin typeface="Times New Roman" panose="02020603050405020304" pitchFamily="18" charset="0"/>
                <a:cs typeface="Times New Roman" panose="02020603050405020304" pitchFamily="18" charset="0"/>
              </a:rPr>
              <a:t> </a:t>
            </a:r>
            <a:r>
              <a:rPr lang="lv-LV" sz="2000" dirty="0">
                <a:latin typeface="Times New Roman" panose="02020603050405020304" pitchFamily="18" charset="0"/>
                <a:cs typeface="Times New Roman" panose="02020603050405020304" pitchFamily="18" charset="0"/>
              </a:rPr>
              <a:t>Iezāģējuma </a:t>
            </a:r>
            <a:r>
              <a:rPr lang="lv-LV" sz="2000" dirty="0" smtClean="0">
                <a:latin typeface="Times New Roman" panose="02020603050405020304" pitchFamily="18" charset="0"/>
                <a:cs typeface="Times New Roman" panose="02020603050405020304" pitchFamily="18" charset="0"/>
              </a:rPr>
              <a:t>dziļums </a:t>
            </a:r>
          </a:p>
          <a:p>
            <a:pPr marL="342900" indent="-342900">
              <a:buFont typeface="Wingdings" panose="05000000000000000000" pitchFamily="2" charset="2"/>
              <a:buChar char="q"/>
            </a:pPr>
            <a:r>
              <a:rPr lang="lv-LV" sz="2000" dirty="0">
                <a:latin typeface="Times New Roman" panose="02020603050405020304" pitchFamily="18" charset="0"/>
                <a:cs typeface="Times New Roman" panose="02020603050405020304" pitchFamily="18" charset="0"/>
              </a:rPr>
              <a:t>Kokapstrādes instrumentu iedalījums un tiem izvirzītās </a:t>
            </a:r>
            <a:r>
              <a:rPr lang="lv-LV" sz="2000" dirty="0" smtClean="0">
                <a:latin typeface="Times New Roman" panose="02020603050405020304" pitchFamily="18" charset="0"/>
                <a:cs typeface="Times New Roman" panose="02020603050405020304" pitchFamily="18" charset="0"/>
              </a:rPr>
              <a:t>prasības </a:t>
            </a:r>
          </a:p>
          <a:p>
            <a:pPr marL="342900" indent="-342900">
              <a:buFont typeface="Wingdings" panose="05000000000000000000" pitchFamily="2" charset="2"/>
              <a:buChar char="q"/>
            </a:pPr>
            <a:r>
              <a:rPr lang="lv-LV" sz="2000" dirty="0" smtClean="0">
                <a:latin typeface="Times New Roman" panose="02020603050405020304" pitchFamily="18" charset="0"/>
                <a:cs typeface="Times New Roman" panose="02020603050405020304" pitchFamily="18" charset="0"/>
              </a:rPr>
              <a:t>Izmatotā literatūra</a:t>
            </a:r>
            <a:endParaRPr lang="lv-LV" sz="2000" dirty="0">
              <a:latin typeface="Times New Roman" panose="02020603050405020304" pitchFamily="18" charset="0"/>
              <a:cs typeface="Times New Roman" panose="02020603050405020304" pitchFamily="18" charset="0"/>
            </a:endParaRPr>
          </a:p>
          <a:p>
            <a:endParaRPr lang="lv-LV" b="1" dirty="0" smtClean="0">
              <a:latin typeface="Times New Roman" panose="02020603050405020304" pitchFamily="18" charset="0"/>
              <a:cs typeface="Times New Roman" panose="02020603050405020304" pitchFamily="18" charset="0"/>
            </a:endParaRPr>
          </a:p>
          <a:p>
            <a:endParaRPr lang="lv-LV" b="1" dirty="0" smtClean="0">
              <a:latin typeface="Times New Roman" panose="02020603050405020304" pitchFamily="18" charset="0"/>
              <a:cs typeface="Times New Roman" panose="02020603050405020304" pitchFamily="18" charset="0"/>
            </a:endParaRPr>
          </a:p>
          <a:p>
            <a:endParaRPr lang="lv-LV" b="1" dirty="0" smtClean="0">
              <a:latin typeface="Times New Roman" panose="02020603050405020304" pitchFamily="18" charset="0"/>
              <a:cs typeface="Times New Roman" panose="02020603050405020304" pitchFamily="18" charset="0"/>
            </a:endParaRPr>
          </a:p>
          <a:p>
            <a:endParaRPr lang="lv-LV" b="1" dirty="0">
              <a:latin typeface="Times New Roman" panose="02020603050405020304" pitchFamily="18" charset="0"/>
              <a:cs typeface="Times New Roman" panose="02020603050405020304" pitchFamily="18" charset="0"/>
            </a:endParaRPr>
          </a:p>
          <a:p>
            <a:pPr lvl="0"/>
            <a:endParaRPr lang="lv-LV" altLang="lv-LV" b="1" kern="0" dirty="0">
              <a:solidFill>
                <a:srgbClr val="000000"/>
              </a:solidFill>
              <a:latin typeface="Times New Roman" panose="02020603050405020304" pitchFamily="18" charset="0"/>
              <a:cs typeface="Times New Roman" panose="02020603050405020304" pitchFamily="18" charset="0"/>
            </a:endParaRPr>
          </a:p>
          <a:p>
            <a:endParaRPr lang="lv-LV" dirty="0">
              <a:latin typeface="Times New Roman" panose="02020603050405020304" pitchFamily="18" charset="0"/>
              <a:cs typeface="Times New Roman" panose="02020603050405020304" pitchFamily="18" charset="0"/>
            </a:endParaRPr>
          </a:p>
          <a:p>
            <a:endParaRPr lang="lv-LV" b="1" dirty="0" smtClean="0">
              <a:latin typeface="Times New Roman" panose="02020603050405020304" pitchFamily="18" charset="0"/>
              <a:cs typeface="Times New Roman" panose="02020603050405020304" pitchFamily="18" charset="0"/>
            </a:endParaRPr>
          </a:p>
          <a:p>
            <a:endParaRPr lang="lv-LV" dirty="0"/>
          </a:p>
        </p:txBody>
      </p:sp>
      <p:sp>
        <p:nvSpPr>
          <p:cNvPr id="4" name="Slaida numura vietturis 3"/>
          <p:cNvSpPr>
            <a:spLocks noGrp="1"/>
          </p:cNvSpPr>
          <p:nvPr>
            <p:ph type="sldNum" sz="quarter" idx="12"/>
          </p:nvPr>
        </p:nvSpPr>
        <p:spPr/>
        <p:txBody>
          <a:bodyPr/>
          <a:lstStyle/>
          <a:p>
            <a:fld id="{C2FA54AB-8FA5-41AC-9390-FA812C40A1D8}" type="slidenum">
              <a:rPr lang="lv-LV" smtClean="0"/>
              <a:t>3</a:t>
            </a:fld>
            <a:endParaRPr lang="lv-LV"/>
          </a:p>
        </p:txBody>
      </p:sp>
    </p:spTree>
    <p:extLst>
      <p:ext uri="{BB962C8B-B14F-4D97-AF65-F5344CB8AC3E}">
        <p14:creationId xmlns:p14="http://schemas.microsoft.com/office/powerpoint/2010/main" val="1561601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03648" y="260648"/>
            <a:ext cx="6840760" cy="6597352"/>
          </a:xfrm>
        </p:spPr>
        <p:txBody>
          <a:bodyPr/>
          <a:lstStyle/>
          <a:p>
            <a:pPr marL="0" indent="0">
              <a:buNone/>
            </a:pPr>
            <a:endParaRPr lang="lv-LV" sz="2800" dirty="0" smtClean="0">
              <a:latin typeface="Times New Roman" panose="02020603050405020304" pitchFamily="18" charset="0"/>
              <a:cs typeface="Times New Roman" panose="02020603050405020304" pitchFamily="18" charset="0"/>
            </a:endParaRPr>
          </a:p>
          <a:p>
            <a:pPr marL="0" indent="0">
              <a:buNone/>
            </a:pPr>
            <a:endParaRPr lang="lv-LV" sz="2800" dirty="0">
              <a:latin typeface="Times New Roman" panose="02020603050405020304" pitchFamily="18" charset="0"/>
              <a:cs typeface="Times New Roman" panose="02020603050405020304" pitchFamily="18" charset="0"/>
            </a:endParaRPr>
          </a:p>
          <a:p>
            <a:pPr marL="0" indent="0" algn="just">
              <a:buNone/>
            </a:pPr>
            <a:r>
              <a:rPr lang="lv-LV" sz="2000" b="1" dirty="0" smtClean="0">
                <a:latin typeface="Times New Roman" panose="02020603050405020304" pitchFamily="18" charset="0"/>
                <a:cs typeface="Times New Roman" panose="02020603050405020304" pitchFamily="18" charset="0"/>
              </a:rPr>
              <a:t>Griešana ir </a:t>
            </a:r>
            <a:r>
              <a:rPr lang="lv-LV" sz="2000" dirty="0" smtClean="0">
                <a:latin typeface="Times New Roman" panose="02020603050405020304" pitchFamily="18" charset="0"/>
                <a:cs typeface="Times New Roman" panose="02020603050405020304" pitchFamily="18" charset="0"/>
              </a:rPr>
              <a:t>apstrāde, kurā notiek saišu saraušana starp koksnes daļiņām noteiktā virzienā ar skaidas veidošanos vai bez tās.</a:t>
            </a:r>
          </a:p>
          <a:p>
            <a:pPr marL="0" indent="0" algn="just">
              <a:buNone/>
            </a:pPr>
            <a:r>
              <a:rPr lang="lv-LV" sz="2000" b="1" dirty="0" smtClean="0">
                <a:latin typeface="Times New Roman" panose="02020603050405020304" pitchFamily="18" charset="0"/>
                <a:cs typeface="Times New Roman" panose="02020603050405020304" pitchFamily="18" charset="0"/>
              </a:rPr>
              <a:t>Izšķir trīs griešanas veidus:</a:t>
            </a:r>
          </a:p>
          <a:p>
            <a:pPr marL="0" indent="0" algn="just">
              <a:buNone/>
            </a:pPr>
            <a:r>
              <a:rPr lang="lv-LV" sz="2000" dirty="0" smtClean="0">
                <a:latin typeface="Times New Roman" panose="02020603050405020304" pitchFamily="18" charset="0"/>
                <a:cs typeface="Times New Roman" panose="02020603050405020304" pitchFamily="18" charset="0"/>
              </a:rPr>
              <a:t>1. </a:t>
            </a:r>
            <a:r>
              <a:rPr lang="lv-LV" sz="2000" b="1" dirty="0" smtClean="0">
                <a:latin typeface="Times New Roman" panose="02020603050405020304" pitchFamily="18" charset="0"/>
                <a:cs typeface="Times New Roman" panose="02020603050405020304" pitchFamily="18" charset="0"/>
              </a:rPr>
              <a:t>Griešana</a:t>
            </a:r>
            <a:r>
              <a:rPr lang="lv-LV" sz="2000" dirty="0" smtClean="0">
                <a:latin typeface="Times New Roman" panose="02020603050405020304" pitchFamily="18" charset="0"/>
                <a:cs typeface="Times New Roman" panose="02020603050405020304" pitchFamily="18" charset="0"/>
              </a:rPr>
              <a:t> ar skaidas noņemšanu (zāģēšana, ēvelēšana, frēzēšana, urbšana, slīpēšana);</a:t>
            </a:r>
          </a:p>
          <a:p>
            <a:pPr marL="0" indent="0" algn="just">
              <a:buNone/>
            </a:pPr>
            <a:r>
              <a:rPr lang="lv-LV" sz="2000" dirty="0" smtClean="0">
                <a:latin typeface="Times New Roman" panose="02020603050405020304" pitchFamily="18" charset="0"/>
                <a:cs typeface="Times New Roman" panose="02020603050405020304" pitchFamily="18" charset="0"/>
              </a:rPr>
              <a:t>2</a:t>
            </a:r>
            <a:r>
              <a:rPr lang="lv-LV" sz="2000" b="1" dirty="0" smtClean="0">
                <a:latin typeface="Times New Roman" panose="02020603050405020304" pitchFamily="18" charset="0"/>
                <a:cs typeface="Times New Roman" panose="02020603050405020304" pitchFamily="18" charset="0"/>
              </a:rPr>
              <a:t>.  Griešana </a:t>
            </a:r>
            <a:r>
              <a:rPr lang="lv-LV" sz="2000" dirty="0" smtClean="0">
                <a:latin typeface="Times New Roman" panose="02020603050405020304" pitchFamily="18" charset="0"/>
                <a:cs typeface="Times New Roman" panose="02020603050405020304" pitchFamily="18" charset="0"/>
              </a:rPr>
              <a:t>bez skaidas noņemšanas (lobītā vai drāztā </a:t>
            </a:r>
          </a:p>
          <a:p>
            <a:pPr marL="0" indent="0" algn="just">
              <a:buNone/>
            </a:pPr>
            <a:r>
              <a:rPr lang="lv-LV" sz="2000" dirty="0" smtClean="0">
                <a:latin typeface="Times New Roman" panose="02020603050405020304" pitchFamily="18" charset="0"/>
                <a:cs typeface="Times New Roman" panose="02020603050405020304" pitchFamily="18" charset="0"/>
              </a:rPr>
              <a:t>finiera sagriešana ar šķērēm, </a:t>
            </a:r>
            <a:r>
              <a:rPr lang="lv-LV" sz="2000" dirty="0" err="1" smtClean="0">
                <a:latin typeface="Times New Roman" panose="02020603050405020304" pitchFamily="18" charset="0"/>
                <a:cs typeface="Times New Roman" panose="02020603050405020304" pitchFamily="18" charset="0"/>
              </a:rPr>
              <a:t>u.c</a:t>
            </a:r>
            <a:r>
              <a:rPr lang="lv-LV" sz="2000" dirty="0" smtClean="0">
                <a:latin typeface="Times New Roman" panose="02020603050405020304" pitchFamily="18" charset="0"/>
                <a:cs typeface="Times New Roman" panose="02020603050405020304" pitchFamily="18" charset="0"/>
              </a:rPr>
              <a:t>);</a:t>
            </a:r>
          </a:p>
          <a:p>
            <a:pPr marL="0" indent="0" algn="just">
              <a:buNone/>
            </a:pPr>
            <a:r>
              <a:rPr lang="lv-LV" sz="2000" dirty="0" smtClean="0">
                <a:latin typeface="Times New Roman" panose="02020603050405020304" pitchFamily="18" charset="0"/>
                <a:cs typeface="Times New Roman" panose="02020603050405020304" pitchFamily="18" charset="0"/>
              </a:rPr>
              <a:t>3. </a:t>
            </a:r>
            <a:r>
              <a:rPr lang="lv-LV" sz="2000" b="1" dirty="0" smtClean="0">
                <a:latin typeface="Times New Roman" panose="02020603050405020304" pitchFamily="18" charset="0"/>
                <a:cs typeface="Times New Roman" panose="02020603050405020304" pitchFamily="18" charset="0"/>
              </a:rPr>
              <a:t>Griešana</a:t>
            </a:r>
            <a:r>
              <a:rPr lang="lv-LV" sz="2000" dirty="0" smtClean="0">
                <a:latin typeface="Times New Roman" panose="02020603050405020304" pitchFamily="18" charset="0"/>
                <a:cs typeface="Times New Roman" panose="02020603050405020304" pitchFamily="18" charset="0"/>
              </a:rPr>
              <a:t> šķiedru virzienā, kas pāriet skaldē (malkas skaldīšana, jumta skaidu plēšana).</a:t>
            </a:r>
          </a:p>
          <a:p>
            <a:pPr marL="0" indent="0">
              <a:buNone/>
            </a:pPr>
            <a:endParaRPr lang="lv-LV" dirty="0" smtClean="0"/>
          </a:p>
        </p:txBody>
      </p:sp>
      <p:sp>
        <p:nvSpPr>
          <p:cNvPr id="2" name="Slaida numura vietturis 1"/>
          <p:cNvSpPr>
            <a:spLocks noGrp="1"/>
          </p:cNvSpPr>
          <p:nvPr>
            <p:ph type="sldNum" sz="quarter" idx="12"/>
          </p:nvPr>
        </p:nvSpPr>
        <p:spPr/>
        <p:txBody>
          <a:bodyPr/>
          <a:lstStyle/>
          <a:p>
            <a:fld id="{C2FA54AB-8FA5-41AC-9390-FA812C40A1D8}" type="slidenum">
              <a:rPr lang="lv-LV" smtClean="0"/>
              <a:t>4</a:t>
            </a:fld>
            <a:endParaRPr lang="lv-LV"/>
          </a:p>
        </p:txBody>
      </p:sp>
    </p:spTree>
    <p:extLst>
      <p:ext uri="{BB962C8B-B14F-4D97-AF65-F5344CB8AC3E}">
        <p14:creationId xmlns:p14="http://schemas.microsoft.com/office/powerpoint/2010/main" val="6621141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229600" cy="926976"/>
          </a:xfrm>
        </p:spPr>
        <p:txBody>
          <a:bodyPr>
            <a:normAutofit/>
          </a:bodyPr>
          <a:lstStyle/>
          <a:p>
            <a:pPr algn="ctr"/>
            <a:r>
              <a:rPr lang="lv-LV" b="1" dirty="0" smtClean="0">
                <a:latin typeface="Times New Roman" panose="02020603050405020304" pitchFamily="18" charset="0"/>
                <a:cs typeface="Times New Roman" panose="02020603050405020304" pitchFamily="18" charset="0"/>
              </a:rPr>
              <a:t>Koksnes griešanas pamati</a:t>
            </a:r>
            <a:endParaRPr lang="lv-LV"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331640" y="1196752"/>
            <a:ext cx="6912768" cy="5661248"/>
          </a:xfrm>
        </p:spPr>
        <p:txBody>
          <a:bodyPr>
            <a:noAutofit/>
          </a:bodyPr>
          <a:lstStyle/>
          <a:p>
            <a:pPr marL="0" indent="0" algn="ctr">
              <a:buNone/>
            </a:pPr>
            <a:endParaRPr lang="lv-LV" sz="2800" dirty="0" smtClean="0">
              <a:latin typeface="Times New Roman" panose="02020603050405020304" pitchFamily="18" charset="0"/>
              <a:cs typeface="Times New Roman" panose="02020603050405020304" pitchFamily="18" charset="0"/>
            </a:endParaRPr>
          </a:p>
          <a:p>
            <a:pPr marL="0" indent="0">
              <a:buNone/>
            </a:pPr>
            <a:r>
              <a:rPr lang="lv-LV" sz="2000" b="1" dirty="0" smtClean="0">
                <a:latin typeface="Times New Roman" panose="02020603050405020304" pitchFamily="18" charset="0"/>
                <a:cs typeface="Times New Roman" panose="02020603050405020304" pitchFamily="18" charset="0"/>
              </a:rPr>
              <a:t>Elementārais</a:t>
            </a:r>
            <a:r>
              <a:rPr lang="lv-LV" sz="2000" dirty="0" smtClean="0">
                <a:latin typeface="Times New Roman" panose="02020603050405020304" pitchFamily="18" charset="0"/>
                <a:cs typeface="Times New Roman" panose="02020603050405020304" pitchFamily="18" charset="0"/>
              </a:rPr>
              <a:t> grieznis ir ķīlis.</a:t>
            </a:r>
          </a:p>
          <a:p>
            <a:pPr marL="0" indent="0">
              <a:buNone/>
            </a:pPr>
            <a:r>
              <a:rPr lang="lv-LV" sz="2000" dirty="0" smtClean="0">
                <a:latin typeface="Times New Roman" panose="02020603050405020304" pitchFamily="18" charset="0"/>
                <a:cs typeface="Times New Roman" panose="02020603050405020304" pitchFamily="18" charset="0"/>
              </a:rPr>
              <a:t> </a:t>
            </a:r>
            <a:r>
              <a:rPr lang="lv-LV" sz="2000" b="1" dirty="0" smtClean="0">
                <a:latin typeface="Times New Roman" panose="02020603050405020304" pitchFamily="18" charset="0"/>
                <a:cs typeface="Times New Roman" panose="02020603050405020304" pitchFamily="18" charset="0"/>
              </a:rPr>
              <a:t>Lai</a:t>
            </a:r>
            <a:r>
              <a:rPr lang="lv-LV" sz="2000" dirty="0" smtClean="0">
                <a:latin typeface="Times New Roman" panose="02020603050405020304" pitchFamily="18" charset="0"/>
                <a:cs typeface="Times New Roman" panose="02020603050405020304" pitchFamily="18" charset="0"/>
              </a:rPr>
              <a:t> notiktu griešanas process, instruments (ķīlis) ir jāpārvieto attiecībā pret sagatavi vai otrādi.</a:t>
            </a:r>
          </a:p>
          <a:p>
            <a:pPr marL="0" indent="0">
              <a:buNone/>
            </a:pPr>
            <a:r>
              <a:rPr lang="lv-LV" sz="2000" dirty="0" smtClean="0">
                <a:latin typeface="Times New Roman" panose="02020603050405020304" pitchFamily="18" charset="0"/>
                <a:cs typeface="Times New Roman" panose="02020603050405020304" pitchFamily="18" charset="0"/>
              </a:rPr>
              <a:t> </a:t>
            </a:r>
            <a:r>
              <a:rPr lang="lv-LV" sz="2000" b="1" dirty="0" smtClean="0">
                <a:latin typeface="Times New Roman" panose="02020603050405020304" pitchFamily="18" charset="0"/>
                <a:cs typeface="Times New Roman" panose="02020603050405020304" pitchFamily="18" charset="0"/>
              </a:rPr>
              <a:t>Grieznis</a:t>
            </a:r>
            <a:r>
              <a:rPr lang="lv-LV" sz="2000" dirty="0" smtClean="0">
                <a:latin typeface="Times New Roman" panose="02020603050405020304" pitchFamily="18" charset="0"/>
                <a:cs typeface="Times New Roman" panose="02020603050405020304" pitchFamily="18" charset="0"/>
              </a:rPr>
              <a:t> vienas kustības laikā nenoņem visu atdalīšanai paredzēto koksnes daļu, jo katram instrumentam ir noteikta (ierobežota) griešanas spēja. </a:t>
            </a:r>
          </a:p>
          <a:p>
            <a:pPr marL="0" indent="0">
              <a:buNone/>
            </a:pPr>
            <a:r>
              <a:rPr lang="lv-LV" sz="2000" b="1" dirty="0" smtClean="0">
                <a:latin typeface="Times New Roman" panose="02020603050405020304" pitchFamily="18" charset="0"/>
                <a:cs typeface="Times New Roman" panose="02020603050405020304" pitchFamily="18" charset="0"/>
              </a:rPr>
              <a:t>Tas nozīmē, </a:t>
            </a:r>
            <a:r>
              <a:rPr lang="lv-LV" sz="2000" dirty="0" smtClean="0">
                <a:latin typeface="Times New Roman" panose="02020603050405020304" pitchFamily="18" charset="0"/>
                <a:cs typeface="Times New Roman" panose="02020603050405020304" pitchFamily="18" charset="0"/>
              </a:rPr>
              <a:t>ka pēc katra gājiena grieznim jāpārvietojas attiecībā pret sagatavi vai sagatavei attiecībā pret griezni par skaidas biezuma daļu.</a:t>
            </a:r>
          </a:p>
          <a:p>
            <a:pPr marL="0" indent="0">
              <a:buNone/>
            </a:pPr>
            <a:endParaRPr lang="lv-LV" sz="1050" dirty="0"/>
          </a:p>
        </p:txBody>
      </p:sp>
      <p:sp>
        <p:nvSpPr>
          <p:cNvPr id="4" name="Slaida numura vietturis 3"/>
          <p:cNvSpPr>
            <a:spLocks noGrp="1"/>
          </p:cNvSpPr>
          <p:nvPr>
            <p:ph type="sldNum" sz="quarter" idx="12"/>
          </p:nvPr>
        </p:nvSpPr>
        <p:spPr/>
        <p:txBody>
          <a:bodyPr/>
          <a:lstStyle/>
          <a:p>
            <a:fld id="{C2FA54AB-8FA5-41AC-9390-FA812C40A1D8}" type="slidenum">
              <a:rPr lang="lv-LV" smtClean="0"/>
              <a:t>5</a:t>
            </a:fld>
            <a:endParaRPr lang="lv-LV"/>
          </a:p>
        </p:txBody>
      </p:sp>
    </p:spTree>
    <p:extLst>
      <p:ext uri="{BB962C8B-B14F-4D97-AF65-F5344CB8AC3E}">
        <p14:creationId xmlns:p14="http://schemas.microsoft.com/office/powerpoint/2010/main" val="1237239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03648" y="0"/>
            <a:ext cx="6552728" cy="6858000"/>
          </a:xfrm>
        </p:spPr>
        <p:txBody>
          <a:bodyPr>
            <a:normAutofit/>
          </a:bodyPr>
          <a:lstStyle/>
          <a:p>
            <a:pPr marL="0" indent="0" algn="ctr">
              <a:buNone/>
            </a:pPr>
            <a:endParaRPr lang="lv-LV" sz="2800" dirty="0" smtClean="0">
              <a:latin typeface="Times New Roman" panose="02020603050405020304" pitchFamily="18" charset="0"/>
              <a:cs typeface="Times New Roman" panose="02020603050405020304" pitchFamily="18" charset="0"/>
            </a:endParaRPr>
          </a:p>
          <a:p>
            <a:pPr marL="0" indent="0" algn="ctr">
              <a:buNone/>
            </a:pPr>
            <a:endParaRPr lang="lv-LV" sz="2800" dirty="0">
              <a:latin typeface="Times New Roman" panose="02020603050405020304" pitchFamily="18" charset="0"/>
              <a:cs typeface="Times New Roman" panose="02020603050405020304" pitchFamily="18" charset="0"/>
            </a:endParaRPr>
          </a:p>
          <a:p>
            <a:pPr marL="0" indent="0">
              <a:buNone/>
            </a:pPr>
            <a:r>
              <a:rPr lang="lv-LV" sz="2000" b="1" dirty="0" smtClean="0">
                <a:latin typeface="Times New Roman" panose="02020603050405020304" pitchFamily="18" charset="0"/>
                <a:cs typeface="Times New Roman" panose="02020603050405020304" pitchFamily="18" charset="0"/>
              </a:rPr>
              <a:t>Tātad, </a:t>
            </a:r>
            <a:r>
              <a:rPr lang="lv-LV" sz="2000" dirty="0" smtClean="0">
                <a:latin typeface="Times New Roman" panose="02020603050405020304" pitchFamily="18" charset="0"/>
                <a:cs typeface="Times New Roman" panose="02020603050405020304" pitchFamily="18" charset="0"/>
              </a:rPr>
              <a:t>lai notiktu griešanas process, jābūt divām kustībām: </a:t>
            </a:r>
          </a:p>
          <a:p>
            <a:pPr marL="0" indent="0">
              <a:buNone/>
            </a:pPr>
            <a:r>
              <a:rPr lang="lv-LV" sz="2000" b="1" dirty="0" smtClean="0">
                <a:latin typeface="Times New Roman" panose="02020603050405020304" pitchFamily="18" charset="0"/>
                <a:cs typeface="Times New Roman" panose="02020603050405020304" pitchFamily="18" charset="0"/>
              </a:rPr>
              <a:t>1.Griešanas kustībai</a:t>
            </a:r>
            <a:r>
              <a:rPr lang="lv-LV" sz="2000" dirty="0" smtClean="0">
                <a:latin typeface="Times New Roman" panose="02020603050405020304" pitchFamily="18" charset="0"/>
                <a:cs typeface="Times New Roman" panose="02020603050405020304" pitchFamily="18" charset="0"/>
              </a:rPr>
              <a:t>, kas nodrošina vienas skaidas atdalīšanu. Līniju, pa kuru grieznis veic griešanas kustību, sauc par griešanas trajektoriju.</a:t>
            </a:r>
          </a:p>
          <a:p>
            <a:pPr marL="0" indent="0">
              <a:buNone/>
            </a:pPr>
            <a:r>
              <a:rPr lang="lv-LV" sz="2000" dirty="0" smtClean="0">
                <a:latin typeface="Times New Roman" panose="02020603050405020304" pitchFamily="18" charset="0"/>
                <a:cs typeface="Times New Roman" panose="02020603050405020304" pitchFamily="18" charset="0"/>
              </a:rPr>
              <a:t>Ātrumu, ar kādu darba laikā grieznis virzās pa griešanas trajektoriju, sauc par griešanas ātrumu; to apzīmē ar burtu v un mēra metros sekundē (m/s);</a:t>
            </a:r>
          </a:p>
          <a:p>
            <a:pPr marL="0" indent="0">
              <a:buNone/>
            </a:pPr>
            <a:endParaRPr lang="lv-LV" sz="2000" dirty="0" smtClean="0">
              <a:latin typeface="Times New Roman" panose="02020603050405020304" pitchFamily="18" charset="0"/>
              <a:cs typeface="Times New Roman" panose="02020603050405020304" pitchFamily="18" charset="0"/>
            </a:endParaRPr>
          </a:p>
          <a:p>
            <a:pPr marL="0" indent="0">
              <a:buNone/>
            </a:pPr>
            <a:r>
              <a:rPr lang="lv-LV" sz="2000" b="1" dirty="0" smtClean="0">
                <a:latin typeface="Times New Roman" panose="02020603050405020304" pitchFamily="18" charset="0"/>
                <a:cs typeface="Times New Roman" panose="02020603050405020304" pitchFamily="18" charset="0"/>
              </a:rPr>
              <a:t>2. </a:t>
            </a:r>
            <a:r>
              <a:rPr lang="lv-LV" sz="2000" b="1" dirty="0">
                <a:latin typeface="Times New Roman" panose="02020603050405020304" pitchFamily="18" charset="0"/>
                <a:cs typeface="Times New Roman" panose="02020603050405020304" pitchFamily="18" charset="0"/>
              </a:rPr>
              <a:t>P</a:t>
            </a:r>
            <a:r>
              <a:rPr lang="lv-LV" sz="2000" b="1" dirty="0" smtClean="0">
                <a:latin typeface="Times New Roman" panose="02020603050405020304" pitchFamily="18" charset="0"/>
                <a:cs typeface="Times New Roman" panose="02020603050405020304" pitchFamily="18" charset="0"/>
              </a:rPr>
              <a:t>adeves kustībai </a:t>
            </a:r>
            <a:r>
              <a:rPr lang="lv-LV" sz="2000" dirty="0" smtClean="0">
                <a:latin typeface="Times New Roman" panose="02020603050405020304" pitchFamily="18" charset="0"/>
                <a:cs typeface="Times New Roman" panose="02020603050405020304" pitchFamily="18" charset="0"/>
              </a:rPr>
              <a:t>- papildu kustībai, kas nodrošina jaunu skaidu nogriešanu. Šo kustību raksturo padeves ātrums, ko mēra metros minūtē (m/min).</a:t>
            </a:r>
          </a:p>
          <a:p>
            <a:pPr marL="0" indent="0" algn="ctr">
              <a:buNone/>
            </a:pPr>
            <a:endParaRPr lang="lv-LV" sz="2800" dirty="0">
              <a:latin typeface="Times New Roman" panose="02020603050405020304" pitchFamily="18" charset="0"/>
              <a:cs typeface="Times New Roman" panose="02020603050405020304" pitchFamily="18" charset="0"/>
            </a:endParaRPr>
          </a:p>
        </p:txBody>
      </p:sp>
      <p:sp>
        <p:nvSpPr>
          <p:cNvPr id="2" name="Slaida numura vietturis 1"/>
          <p:cNvSpPr>
            <a:spLocks noGrp="1"/>
          </p:cNvSpPr>
          <p:nvPr>
            <p:ph type="sldNum" sz="quarter" idx="12"/>
          </p:nvPr>
        </p:nvSpPr>
        <p:spPr/>
        <p:txBody>
          <a:bodyPr/>
          <a:lstStyle/>
          <a:p>
            <a:fld id="{C2FA54AB-8FA5-41AC-9390-FA812C40A1D8}" type="slidenum">
              <a:rPr lang="lv-LV" smtClean="0"/>
              <a:t>6</a:t>
            </a:fld>
            <a:endParaRPr lang="lv-LV"/>
          </a:p>
        </p:txBody>
      </p:sp>
    </p:spTree>
    <p:extLst>
      <p:ext uri="{BB962C8B-B14F-4D97-AF65-F5344CB8AC3E}">
        <p14:creationId xmlns:p14="http://schemas.microsoft.com/office/powerpoint/2010/main" val="31361630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03648" y="404664"/>
            <a:ext cx="6696744" cy="5616624"/>
          </a:xfrm>
        </p:spPr>
        <p:txBody>
          <a:bodyPr>
            <a:normAutofit/>
          </a:bodyPr>
          <a:lstStyle/>
          <a:p>
            <a:pPr marL="0" indent="0">
              <a:buNone/>
            </a:pPr>
            <a:endParaRPr lang="lv-LV" sz="2800" dirty="0" smtClean="0">
              <a:latin typeface="Times New Roman" panose="02020603050405020304" pitchFamily="18" charset="0"/>
              <a:cs typeface="Times New Roman" panose="02020603050405020304" pitchFamily="18" charset="0"/>
            </a:endParaRPr>
          </a:p>
          <a:p>
            <a:pPr marL="0" indent="0">
              <a:buNone/>
            </a:pPr>
            <a:endParaRPr lang="lv-LV" sz="2800" dirty="0">
              <a:latin typeface="Times New Roman" panose="02020603050405020304" pitchFamily="18" charset="0"/>
              <a:cs typeface="Times New Roman" panose="02020603050405020304" pitchFamily="18" charset="0"/>
            </a:endParaRPr>
          </a:p>
          <a:p>
            <a:pPr marL="0" indent="0">
              <a:buNone/>
            </a:pPr>
            <a:r>
              <a:rPr lang="lv-LV" sz="2000" b="1" dirty="0" smtClean="0">
                <a:latin typeface="Times New Roman" panose="02020603050405020304" pitchFamily="18" charset="0"/>
                <a:cs typeface="Times New Roman" panose="02020603050405020304" pitchFamily="18" charset="0"/>
              </a:rPr>
              <a:t>Griezējinstrumenta darba daļa</a:t>
            </a:r>
            <a:r>
              <a:rPr lang="lv-LV" sz="2000" dirty="0" smtClean="0">
                <a:latin typeface="Times New Roman" panose="02020603050405020304" pitchFamily="18" charset="0"/>
                <a:cs typeface="Times New Roman" panose="02020603050405020304" pitchFamily="18" charset="0"/>
              </a:rPr>
              <a:t>, kas veic griešanas procesu, ir ķīļveida grieznis, kuram ir četras plaknes: </a:t>
            </a:r>
          </a:p>
          <a:p>
            <a:r>
              <a:rPr lang="lv-LV" sz="2000" b="1" dirty="0">
                <a:latin typeface="Times New Roman" panose="02020603050405020304" pitchFamily="18" charset="0"/>
                <a:cs typeface="Times New Roman" panose="02020603050405020304" pitchFamily="18" charset="0"/>
              </a:rPr>
              <a:t>P</a:t>
            </a:r>
            <a:r>
              <a:rPr lang="lv-LV" sz="2000" b="1" dirty="0" smtClean="0">
                <a:latin typeface="Times New Roman" panose="02020603050405020304" pitchFamily="18" charset="0"/>
                <a:cs typeface="Times New Roman" panose="02020603050405020304" pitchFamily="18" charset="0"/>
              </a:rPr>
              <a:t>riekšējā plakne,</a:t>
            </a:r>
            <a:endParaRPr lang="lv-LV" sz="2000" dirty="0" smtClean="0">
              <a:latin typeface="Times New Roman" panose="02020603050405020304" pitchFamily="18" charset="0"/>
              <a:cs typeface="Times New Roman" panose="02020603050405020304" pitchFamily="18" charset="0"/>
            </a:endParaRPr>
          </a:p>
          <a:p>
            <a:r>
              <a:rPr lang="lv-LV" sz="2000" b="1" dirty="0">
                <a:latin typeface="Times New Roman" panose="02020603050405020304" pitchFamily="18" charset="0"/>
                <a:cs typeface="Times New Roman" panose="02020603050405020304" pitchFamily="18" charset="0"/>
              </a:rPr>
              <a:t>A</a:t>
            </a:r>
            <a:r>
              <a:rPr lang="lv-LV" sz="2000" b="1" dirty="0" smtClean="0">
                <a:latin typeface="Times New Roman" panose="02020603050405020304" pitchFamily="18" charset="0"/>
                <a:cs typeface="Times New Roman" panose="02020603050405020304" pitchFamily="18" charset="0"/>
              </a:rPr>
              <a:t>izmugures plakne</a:t>
            </a:r>
            <a:r>
              <a:rPr lang="lv-LV" sz="2000" dirty="0" smtClean="0">
                <a:latin typeface="Times New Roman" panose="02020603050405020304" pitchFamily="18" charset="0"/>
                <a:cs typeface="Times New Roman" panose="02020603050405020304" pitchFamily="18" charset="0"/>
              </a:rPr>
              <a:t>,</a:t>
            </a:r>
          </a:p>
          <a:p>
            <a:r>
              <a:rPr lang="lv-LV" sz="2000" b="1" dirty="0">
                <a:latin typeface="Times New Roman" panose="02020603050405020304" pitchFamily="18" charset="0"/>
                <a:cs typeface="Times New Roman" panose="02020603050405020304" pitchFamily="18" charset="0"/>
              </a:rPr>
              <a:t>D</a:t>
            </a:r>
            <a:r>
              <a:rPr lang="lv-LV" sz="2000" b="1" dirty="0" smtClean="0">
                <a:latin typeface="Times New Roman" panose="02020603050405020304" pitchFamily="18" charset="0"/>
                <a:cs typeface="Times New Roman" panose="02020603050405020304" pitchFamily="18" charset="0"/>
              </a:rPr>
              <a:t>ivas sānu plaknes.</a:t>
            </a:r>
          </a:p>
          <a:p>
            <a:pPr marL="0" indent="0">
              <a:buNone/>
            </a:pPr>
            <a:r>
              <a:rPr lang="lv-LV" sz="2000" b="1" dirty="0" smtClean="0">
                <a:latin typeface="Times New Roman" panose="02020603050405020304" pitchFamily="18" charset="0"/>
                <a:cs typeface="Times New Roman" panose="02020603050405020304" pitchFamily="18" charset="0"/>
              </a:rPr>
              <a:t>Priekšējās un aizmugures </a:t>
            </a:r>
            <a:r>
              <a:rPr lang="lv-LV" sz="2000" dirty="0" smtClean="0">
                <a:latin typeface="Times New Roman" panose="02020603050405020304" pitchFamily="18" charset="0"/>
                <a:cs typeface="Times New Roman" panose="02020603050405020304" pitchFamily="18" charset="0"/>
              </a:rPr>
              <a:t>plaknes krustošanās līniju sauc par griezējšķautni jeb </a:t>
            </a:r>
            <a:r>
              <a:rPr lang="lv-LV" sz="2000" b="1" dirty="0" smtClean="0">
                <a:latin typeface="Times New Roman" panose="02020603050405020304" pitchFamily="18" charset="0"/>
                <a:cs typeface="Times New Roman" panose="02020603050405020304" pitchFamily="18" charset="0"/>
              </a:rPr>
              <a:t>griežņa asmeni.</a:t>
            </a:r>
            <a:endParaRPr lang="lv-LV" sz="2000" dirty="0" smtClean="0">
              <a:latin typeface="Times New Roman" panose="02020603050405020304" pitchFamily="18" charset="0"/>
              <a:cs typeface="Times New Roman" panose="02020603050405020304" pitchFamily="18" charset="0"/>
            </a:endParaRPr>
          </a:p>
          <a:p>
            <a:pPr marL="0" indent="0">
              <a:buNone/>
            </a:pPr>
            <a:endParaRPr lang="lv-LV" dirty="0" smtClean="0"/>
          </a:p>
          <a:p>
            <a:pPr marL="0" indent="0">
              <a:buNone/>
            </a:pPr>
            <a:endParaRPr lang="lv-LV" dirty="0"/>
          </a:p>
        </p:txBody>
      </p:sp>
      <p:sp>
        <p:nvSpPr>
          <p:cNvPr id="2" name="Slaida numura vietturis 1"/>
          <p:cNvSpPr>
            <a:spLocks noGrp="1"/>
          </p:cNvSpPr>
          <p:nvPr>
            <p:ph type="sldNum" sz="quarter" idx="12"/>
          </p:nvPr>
        </p:nvSpPr>
        <p:spPr/>
        <p:txBody>
          <a:bodyPr/>
          <a:lstStyle/>
          <a:p>
            <a:fld id="{C2FA54AB-8FA5-41AC-9390-FA812C40A1D8}" type="slidenum">
              <a:rPr lang="lv-LV" smtClean="0"/>
              <a:t>7</a:t>
            </a:fld>
            <a:endParaRPr lang="lv-LV"/>
          </a:p>
        </p:txBody>
      </p:sp>
    </p:spTree>
    <p:extLst>
      <p:ext uri="{BB962C8B-B14F-4D97-AF65-F5344CB8AC3E}">
        <p14:creationId xmlns:p14="http://schemas.microsoft.com/office/powerpoint/2010/main" val="16428836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03648" y="404664"/>
            <a:ext cx="6413829" cy="2761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115616" y="3852462"/>
            <a:ext cx="6696744" cy="1508105"/>
          </a:xfrm>
          <a:prstGeom prst="rect">
            <a:avLst/>
          </a:prstGeom>
          <a:noFill/>
        </p:spPr>
        <p:txBody>
          <a:bodyPr wrap="square" rtlCol="0">
            <a:spAutoFit/>
          </a:bodyPr>
          <a:lstStyle/>
          <a:p>
            <a:pPr algn="ctr"/>
            <a:r>
              <a:rPr lang="lv-LV" sz="3200" dirty="0" smtClean="0"/>
              <a:t> </a:t>
            </a:r>
            <a:r>
              <a:rPr lang="lv-LV" sz="2000" b="1" dirty="0" smtClean="0">
                <a:latin typeface="Times New Roman" panose="02020603050405020304" pitchFamily="18" charset="0"/>
                <a:cs typeface="Times New Roman" panose="02020603050405020304" pitchFamily="18" charset="0"/>
              </a:rPr>
              <a:t>Griežņa elementi</a:t>
            </a:r>
          </a:p>
          <a:p>
            <a:pPr algn="just"/>
            <a:r>
              <a:rPr lang="lv-LV" sz="2000" dirty="0" smtClean="0">
                <a:latin typeface="Times New Roman" panose="02020603050405020304" pitchFamily="18" charset="0"/>
                <a:cs typeface="Times New Roman" panose="02020603050405020304" pitchFamily="18" charset="0"/>
              </a:rPr>
              <a:t>1 - priekšējā plakne</a:t>
            </a:r>
          </a:p>
          <a:p>
            <a:pPr algn="just"/>
            <a:r>
              <a:rPr lang="lv-LV" sz="2000" dirty="0" smtClean="0">
                <a:latin typeface="Times New Roman" panose="02020603050405020304" pitchFamily="18" charset="0"/>
                <a:cs typeface="Times New Roman" panose="02020603050405020304" pitchFamily="18" charset="0"/>
              </a:rPr>
              <a:t>3 - sānu plakne</a:t>
            </a:r>
          </a:p>
          <a:p>
            <a:pPr algn="just"/>
            <a:r>
              <a:rPr lang="lv-LV" sz="2000" dirty="0" smtClean="0">
                <a:latin typeface="Times New Roman" panose="02020603050405020304" pitchFamily="18" charset="0"/>
                <a:cs typeface="Times New Roman" panose="02020603050405020304" pitchFamily="18" charset="0"/>
              </a:rPr>
              <a:t>2 - aizmugures plakne</a:t>
            </a:r>
            <a:endParaRPr lang="lv-LV" sz="28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619672" y="332656"/>
            <a:ext cx="576064" cy="769441"/>
          </a:xfrm>
          <a:prstGeom prst="rect">
            <a:avLst/>
          </a:prstGeom>
          <a:noFill/>
        </p:spPr>
        <p:txBody>
          <a:bodyPr wrap="square" rtlCol="0">
            <a:spAutoFit/>
          </a:bodyPr>
          <a:lstStyle/>
          <a:p>
            <a:r>
              <a:rPr lang="lv-LV" sz="4400" b="1" dirty="0" smtClean="0"/>
              <a:t>1</a:t>
            </a:r>
            <a:endParaRPr lang="lv-LV" sz="4400" b="1" dirty="0"/>
          </a:p>
        </p:txBody>
      </p:sp>
      <p:sp>
        <p:nvSpPr>
          <p:cNvPr id="6" name="TextBox 5"/>
          <p:cNvSpPr txBox="1"/>
          <p:nvPr/>
        </p:nvSpPr>
        <p:spPr>
          <a:xfrm>
            <a:off x="3491880" y="332656"/>
            <a:ext cx="648072" cy="707886"/>
          </a:xfrm>
          <a:prstGeom prst="rect">
            <a:avLst/>
          </a:prstGeom>
          <a:noFill/>
        </p:spPr>
        <p:txBody>
          <a:bodyPr wrap="square" rtlCol="0">
            <a:spAutoFit/>
          </a:bodyPr>
          <a:lstStyle/>
          <a:p>
            <a:r>
              <a:rPr lang="lv-LV" sz="4000" b="1" dirty="0" smtClean="0"/>
              <a:t>2</a:t>
            </a:r>
            <a:endParaRPr lang="lv-LV" sz="4000" b="1" dirty="0"/>
          </a:p>
        </p:txBody>
      </p:sp>
      <p:sp>
        <p:nvSpPr>
          <p:cNvPr id="7" name="TextBox 6"/>
          <p:cNvSpPr txBox="1"/>
          <p:nvPr/>
        </p:nvSpPr>
        <p:spPr>
          <a:xfrm>
            <a:off x="3815916" y="1268760"/>
            <a:ext cx="648072" cy="769441"/>
          </a:xfrm>
          <a:prstGeom prst="rect">
            <a:avLst/>
          </a:prstGeom>
          <a:noFill/>
        </p:spPr>
        <p:txBody>
          <a:bodyPr wrap="square" rtlCol="0">
            <a:spAutoFit/>
          </a:bodyPr>
          <a:lstStyle/>
          <a:p>
            <a:r>
              <a:rPr lang="lv-LV" sz="4400" b="1" dirty="0" smtClean="0"/>
              <a:t>3</a:t>
            </a:r>
            <a:endParaRPr lang="lv-LV" sz="4400" b="1" dirty="0"/>
          </a:p>
        </p:txBody>
      </p:sp>
      <p:sp>
        <p:nvSpPr>
          <p:cNvPr id="2" name="Slaida numura vietturis 1"/>
          <p:cNvSpPr>
            <a:spLocks noGrp="1"/>
          </p:cNvSpPr>
          <p:nvPr>
            <p:ph type="sldNum" sz="quarter" idx="12"/>
          </p:nvPr>
        </p:nvSpPr>
        <p:spPr/>
        <p:txBody>
          <a:bodyPr/>
          <a:lstStyle/>
          <a:p>
            <a:fld id="{C2FA54AB-8FA5-41AC-9390-FA812C40A1D8}" type="slidenum">
              <a:rPr lang="lv-LV" smtClean="0"/>
              <a:t>8</a:t>
            </a:fld>
            <a:endParaRPr lang="lv-LV"/>
          </a:p>
        </p:txBody>
      </p:sp>
    </p:spTree>
    <p:extLst>
      <p:ext uri="{BB962C8B-B14F-4D97-AF65-F5344CB8AC3E}">
        <p14:creationId xmlns:p14="http://schemas.microsoft.com/office/powerpoint/2010/main" val="29475148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03648" y="0"/>
            <a:ext cx="6696744" cy="6858000"/>
          </a:xfrm>
        </p:spPr>
        <p:txBody>
          <a:bodyPr/>
          <a:lstStyle/>
          <a:p>
            <a:pPr marL="0" indent="0">
              <a:buNone/>
            </a:pPr>
            <a:endParaRPr lang="lv-LV" dirty="0" smtClean="0"/>
          </a:p>
          <a:p>
            <a:pPr marL="0" indent="0">
              <a:buNone/>
            </a:pPr>
            <a:endParaRPr lang="lv-LV" dirty="0"/>
          </a:p>
          <a:p>
            <a:pPr marL="0" indent="0">
              <a:buNone/>
            </a:pPr>
            <a:endParaRPr lang="lv-LV" dirty="0" smtClean="0"/>
          </a:p>
          <a:p>
            <a:pPr marL="0" indent="0" algn="ctr">
              <a:buNone/>
            </a:pPr>
            <a:endParaRPr lang="lv-LV" sz="2800" dirty="0" smtClean="0">
              <a:latin typeface="Times New Roman" panose="02020603050405020304" pitchFamily="18" charset="0"/>
              <a:cs typeface="Times New Roman" panose="02020603050405020304" pitchFamily="18" charset="0"/>
            </a:endParaRPr>
          </a:p>
          <a:p>
            <a:r>
              <a:rPr lang="lv-LV" sz="2000" b="1" dirty="0" smtClean="0">
                <a:latin typeface="Times New Roman" panose="02020603050405020304" pitchFamily="18" charset="0"/>
                <a:cs typeface="Times New Roman" panose="02020603050405020304" pitchFamily="18" charset="0"/>
              </a:rPr>
              <a:t>Dažiem darbarīkiem</a:t>
            </a:r>
            <a:r>
              <a:rPr lang="lv-LV" sz="2000" dirty="0" smtClean="0">
                <a:latin typeface="Times New Roman" panose="02020603050405020304" pitchFamily="18" charset="0"/>
                <a:cs typeface="Times New Roman" panose="02020603050405020304" pitchFamily="18" charset="0"/>
              </a:rPr>
              <a:t>, piemēram, šķērszāģu zobiem, griezējšķautne veidojas,  krustojoties priekšējai un sānu plaknei. </a:t>
            </a:r>
          </a:p>
          <a:p>
            <a:pPr marL="0" indent="0">
              <a:buNone/>
            </a:pPr>
            <a:endParaRPr lang="lv-LV" sz="2000" dirty="0" smtClean="0">
              <a:latin typeface="Times New Roman" panose="02020603050405020304" pitchFamily="18" charset="0"/>
              <a:cs typeface="Times New Roman" panose="02020603050405020304" pitchFamily="18" charset="0"/>
            </a:endParaRPr>
          </a:p>
        </p:txBody>
      </p:sp>
      <p:sp>
        <p:nvSpPr>
          <p:cNvPr id="2" name="Slaida numura vietturis 1"/>
          <p:cNvSpPr>
            <a:spLocks noGrp="1"/>
          </p:cNvSpPr>
          <p:nvPr>
            <p:ph type="sldNum" sz="quarter" idx="12"/>
          </p:nvPr>
        </p:nvSpPr>
        <p:spPr/>
        <p:txBody>
          <a:bodyPr/>
          <a:lstStyle/>
          <a:p>
            <a:fld id="{C2FA54AB-8FA5-41AC-9390-FA812C40A1D8}" type="slidenum">
              <a:rPr lang="lv-LV" smtClean="0"/>
              <a:t>9</a:t>
            </a:fld>
            <a:endParaRPr lang="lv-LV"/>
          </a:p>
        </p:txBody>
      </p:sp>
    </p:spTree>
    <p:extLst>
      <p:ext uri="{BB962C8B-B14F-4D97-AF65-F5344CB8AC3E}">
        <p14:creationId xmlns:p14="http://schemas.microsoft.com/office/powerpoint/2010/main" val="39148609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708920"/>
            <a:ext cx="6912768" cy="2736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aida numura vietturis 1"/>
          <p:cNvSpPr>
            <a:spLocks noGrp="1"/>
          </p:cNvSpPr>
          <p:nvPr>
            <p:ph type="sldNum" sz="quarter" idx="12"/>
          </p:nvPr>
        </p:nvSpPr>
        <p:spPr/>
        <p:txBody>
          <a:bodyPr/>
          <a:lstStyle/>
          <a:p>
            <a:fld id="{C2FA54AB-8FA5-41AC-9390-FA812C40A1D8}" type="slidenum">
              <a:rPr lang="lv-LV" smtClean="0"/>
              <a:t>10</a:t>
            </a:fld>
            <a:endParaRPr lang="lv-LV"/>
          </a:p>
        </p:txBody>
      </p:sp>
      <p:sp>
        <p:nvSpPr>
          <p:cNvPr id="5" name="Satura vietturis 4"/>
          <p:cNvSpPr>
            <a:spLocks noGrp="1"/>
          </p:cNvSpPr>
          <p:nvPr>
            <p:ph idx="1"/>
          </p:nvPr>
        </p:nvSpPr>
        <p:spPr>
          <a:xfrm>
            <a:off x="1942415" y="908720"/>
            <a:ext cx="6591985" cy="1368152"/>
          </a:xfrm>
        </p:spPr>
        <p:txBody>
          <a:bodyPr/>
          <a:lstStyle/>
          <a:p>
            <a:r>
              <a:rPr lang="lv-LV" b="1" dirty="0" smtClean="0">
                <a:latin typeface="Times New Roman" panose="02020603050405020304" pitchFamily="18" charset="0"/>
                <a:cs typeface="Times New Roman" panose="02020603050405020304" pitchFamily="18" charset="0"/>
              </a:rPr>
              <a:t>Savukārt,</a:t>
            </a:r>
            <a:r>
              <a:rPr lang="lv-LV" dirty="0" smtClean="0">
                <a:latin typeface="Times New Roman" panose="02020603050405020304" pitchFamily="18" charset="0"/>
                <a:cs typeface="Times New Roman" panose="02020603050405020304" pitchFamily="18" charset="0"/>
              </a:rPr>
              <a:t> </a:t>
            </a:r>
            <a:r>
              <a:rPr lang="lv-LV" dirty="0">
                <a:latin typeface="Times New Roman" panose="02020603050405020304" pitchFamily="18" charset="0"/>
                <a:cs typeface="Times New Roman" panose="02020603050405020304" pitchFamily="18" charset="0"/>
              </a:rPr>
              <a:t>priekšējās plaknes un sānu plakņu krustošanās līnijas sauc par aizmugures šķautnēm.</a:t>
            </a:r>
          </a:p>
        </p:txBody>
      </p:sp>
    </p:spTree>
    <p:extLst>
      <p:ext uri="{BB962C8B-B14F-4D97-AF65-F5344CB8AC3E}">
        <p14:creationId xmlns:p14="http://schemas.microsoft.com/office/powerpoint/2010/main" val="6722308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75656" y="836712"/>
            <a:ext cx="6840760" cy="4176464"/>
          </a:xfrm>
        </p:spPr>
        <p:txBody>
          <a:bodyPr>
            <a:normAutofit fontScale="62500" lnSpcReduction="20000"/>
          </a:bodyPr>
          <a:lstStyle/>
          <a:p>
            <a:pPr marL="0" indent="0">
              <a:buNone/>
            </a:pPr>
            <a:endParaRPr lang="lv-LV" dirty="0" smtClean="0"/>
          </a:p>
          <a:p>
            <a:pPr marL="0" indent="0">
              <a:buNone/>
            </a:pPr>
            <a:endParaRPr lang="lv-LV" sz="2800" dirty="0" smtClean="0">
              <a:latin typeface="Times New Roman" panose="02020603050405020304" pitchFamily="18" charset="0"/>
              <a:cs typeface="Times New Roman" panose="02020603050405020304" pitchFamily="18" charset="0"/>
            </a:endParaRPr>
          </a:p>
          <a:p>
            <a:pPr marL="0" indent="0">
              <a:buNone/>
            </a:pPr>
            <a:endParaRPr lang="lv-LV" sz="2800" dirty="0">
              <a:latin typeface="Times New Roman" panose="02020603050405020304" pitchFamily="18" charset="0"/>
              <a:cs typeface="Times New Roman" panose="02020603050405020304" pitchFamily="18" charset="0"/>
            </a:endParaRPr>
          </a:p>
          <a:p>
            <a:pPr marL="0" indent="0" algn="just">
              <a:buNone/>
            </a:pPr>
            <a:r>
              <a:rPr lang="lv-LV" sz="2900" b="1" dirty="0" smtClean="0">
                <a:latin typeface="Times New Roman" panose="02020603050405020304" pitchFamily="18" charset="0"/>
                <a:cs typeface="Times New Roman" panose="02020603050405020304" pitchFamily="18" charset="0"/>
              </a:rPr>
              <a:t>Griešanas procesā skaida atdalās no griežņa priekšējās plaknes.</a:t>
            </a:r>
            <a:r>
              <a:rPr lang="lv-LV" sz="2900" dirty="0" smtClean="0">
                <a:latin typeface="Times New Roman" panose="02020603050405020304" pitchFamily="18" charset="0"/>
                <a:cs typeface="Times New Roman" panose="02020603050405020304" pitchFamily="18" charset="0"/>
              </a:rPr>
              <a:t> </a:t>
            </a:r>
          </a:p>
          <a:p>
            <a:pPr marL="0" indent="0" algn="just">
              <a:buNone/>
            </a:pPr>
            <a:r>
              <a:rPr lang="lv-LV" sz="2900" b="1" dirty="0" smtClean="0">
                <a:latin typeface="Times New Roman" panose="02020603050405020304" pitchFamily="18" charset="0"/>
                <a:cs typeface="Times New Roman" panose="02020603050405020304" pitchFamily="18" charset="0"/>
              </a:rPr>
              <a:t>Ja griešana notiek </a:t>
            </a:r>
            <a:r>
              <a:rPr lang="lv-LV" sz="2900" dirty="0" smtClean="0">
                <a:latin typeface="Times New Roman" panose="02020603050405020304" pitchFamily="18" charset="0"/>
                <a:cs typeface="Times New Roman" panose="02020603050405020304" pitchFamily="18" charset="0"/>
              </a:rPr>
              <a:t>ar vienu griezējšķautni, </a:t>
            </a:r>
            <a:r>
              <a:rPr lang="lv-LV" sz="2900" b="1" dirty="0" smtClean="0">
                <a:latin typeface="Times New Roman" panose="02020603050405020304" pitchFamily="18" charset="0"/>
                <a:cs typeface="Times New Roman" panose="02020603050405020304" pitchFamily="18" charset="0"/>
              </a:rPr>
              <a:t>to sauc par vienkāršu griezni. </a:t>
            </a:r>
          </a:p>
          <a:p>
            <a:pPr marL="0" indent="0" algn="just">
              <a:buNone/>
            </a:pPr>
            <a:r>
              <a:rPr lang="lv-LV" sz="2900" b="1" dirty="0" smtClean="0">
                <a:latin typeface="Times New Roman" panose="02020603050405020304" pitchFamily="18" charset="0"/>
                <a:cs typeface="Times New Roman" panose="02020603050405020304" pitchFamily="18" charset="0"/>
              </a:rPr>
              <a:t>Pie vienkāršiem griežņiem pieskaitāmi :</a:t>
            </a:r>
          </a:p>
          <a:p>
            <a:pPr algn="just"/>
            <a:r>
              <a:rPr lang="lv-LV" sz="2900" dirty="0" err="1">
                <a:latin typeface="Times New Roman" panose="02020603050405020304" pitchFamily="18" charset="0"/>
                <a:cs typeface="Times New Roman" panose="02020603050405020304" pitchFamily="18" charset="0"/>
              </a:rPr>
              <a:t>s</a:t>
            </a:r>
            <a:r>
              <a:rPr lang="lv-LV" sz="2900" dirty="0" err="1" smtClean="0">
                <a:latin typeface="Times New Roman" panose="02020603050405020304" pitchFamily="18" charset="0"/>
                <a:cs typeface="Times New Roman" panose="02020603050405020304" pitchFamily="18" charset="0"/>
              </a:rPr>
              <a:t>krubes</a:t>
            </a:r>
            <a:r>
              <a:rPr lang="lv-LV" sz="2900" dirty="0" smtClean="0">
                <a:latin typeface="Times New Roman" panose="02020603050405020304" pitchFamily="18" charset="0"/>
                <a:cs typeface="Times New Roman" panose="02020603050405020304" pitchFamily="18" charset="0"/>
              </a:rPr>
              <a:t>,</a:t>
            </a:r>
            <a:endParaRPr lang="lv-LV" sz="2900" dirty="0">
              <a:latin typeface="Times New Roman" panose="02020603050405020304" pitchFamily="18" charset="0"/>
              <a:cs typeface="Times New Roman" panose="02020603050405020304" pitchFamily="18" charset="0"/>
            </a:endParaRPr>
          </a:p>
          <a:p>
            <a:pPr algn="just"/>
            <a:r>
              <a:rPr lang="lv-LV" sz="2900" dirty="0" smtClean="0">
                <a:latin typeface="Times New Roman" panose="02020603050405020304" pitchFamily="18" charset="0"/>
                <a:cs typeface="Times New Roman" panose="02020603050405020304" pitchFamily="18" charset="0"/>
              </a:rPr>
              <a:t>gropēveles,</a:t>
            </a:r>
          </a:p>
          <a:p>
            <a:pPr algn="just"/>
            <a:r>
              <a:rPr lang="lv-LV" sz="2900" dirty="0" err="1" smtClean="0">
                <a:latin typeface="Times New Roman" panose="02020603050405020304" pitchFamily="18" charset="0"/>
                <a:cs typeface="Times New Roman" panose="02020603050405020304" pitchFamily="18" charset="0"/>
              </a:rPr>
              <a:t>dzegēveles</a:t>
            </a:r>
            <a:r>
              <a:rPr lang="lv-LV" sz="2900" dirty="0">
                <a:latin typeface="Times New Roman" panose="02020603050405020304" pitchFamily="18" charset="0"/>
                <a:cs typeface="Times New Roman" panose="02020603050405020304" pitchFamily="18" charset="0"/>
              </a:rPr>
              <a:t>.</a:t>
            </a:r>
          </a:p>
          <a:p>
            <a:pPr marL="0" indent="0" algn="just">
              <a:buNone/>
            </a:pPr>
            <a:r>
              <a:rPr lang="lv-LV" sz="2900" b="1" dirty="0" smtClean="0">
                <a:latin typeface="Times New Roman" panose="02020603050405020304" pitchFamily="18" charset="0"/>
                <a:cs typeface="Times New Roman" panose="02020603050405020304" pitchFamily="18" charset="0"/>
              </a:rPr>
              <a:t>Kā arī taisnošanas, </a:t>
            </a:r>
            <a:r>
              <a:rPr lang="lv-LV" sz="2900" b="1" dirty="0" err="1" smtClean="0">
                <a:latin typeface="Times New Roman" panose="02020603050405020304" pitchFamily="18" charset="0"/>
                <a:cs typeface="Times New Roman" panose="02020603050405020304" pitchFamily="18" charset="0"/>
              </a:rPr>
              <a:t>biezumēvelmašīnas</a:t>
            </a:r>
            <a:r>
              <a:rPr lang="lv-LV" sz="2900" b="1" dirty="0" smtClean="0">
                <a:latin typeface="Times New Roman" panose="02020603050405020304" pitchFamily="18" charset="0"/>
                <a:cs typeface="Times New Roman" panose="02020603050405020304" pitchFamily="18" charset="0"/>
              </a:rPr>
              <a:t> un citi darbgaldu naži. </a:t>
            </a:r>
          </a:p>
          <a:p>
            <a:pPr marL="0" indent="0" algn="just">
              <a:buNone/>
            </a:pPr>
            <a:r>
              <a:rPr lang="lv-LV" sz="2900" dirty="0" smtClean="0">
                <a:latin typeface="Times New Roman" panose="02020603050405020304" pitchFamily="18" charset="0"/>
                <a:cs typeface="Times New Roman" panose="02020603050405020304" pitchFamily="18" charset="0"/>
              </a:rPr>
              <a:t>Saliektie griežņi ir ar divām vai vairākām griezējšķautnēm, piemēram, lokzāģa zobi, urbji, frēzes.</a:t>
            </a:r>
          </a:p>
          <a:p>
            <a:pPr marL="0" indent="0" algn="just">
              <a:buNone/>
            </a:pPr>
            <a:endParaRPr lang="lv-LV" sz="2000" dirty="0"/>
          </a:p>
        </p:txBody>
      </p:sp>
      <p:sp>
        <p:nvSpPr>
          <p:cNvPr id="2" name="Slaida numura vietturis 1"/>
          <p:cNvSpPr>
            <a:spLocks noGrp="1"/>
          </p:cNvSpPr>
          <p:nvPr>
            <p:ph type="sldNum" sz="quarter" idx="12"/>
          </p:nvPr>
        </p:nvSpPr>
        <p:spPr/>
        <p:txBody>
          <a:bodyPr/>
          <a:lstStyle/>
          <a:p>
            <a:fld id="{C2FA54AB-8FA5-41AC-9390-FA812C40A1D8}" type="slidenum">
              <a:rPr lang="lv-LV" smtClean="0"/>
              <a:t>11</a:t>
            </a:fld>
            <a:endParaRPr lang="lv-LV"/>
          </a:p>
        </p:txBody>
      </p:sp>
    </p:spTree>
    <p:extLst>
      <p:ext uri="{BB962C8B-B14F-4D97-AF65-F5344CB8AC3E}">
        <p14:creationId xmlns:p14="http://schemas.microsoft.com/office/powerpoint/2010/main" val="11537453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31640" y="692696"/>
            <a:ext cx="6912768" cy="5400600"/>
          </a:xfrm>
        </p:spPr>
        <p:txBody>
          <a:bodyPr>
            <a:noAutofit/>
          </a:bodyPr>
          <a:lstStyle/>
          <a:p>
            <a:pPr marL="0" indent="0" algn="just">
              <a:buNone/>
            </a:pPr>
            <a:r>
              <a:rPr lang="lv-LV" sz="2000" dirty="0" smtClean="0">
                <a:latin typeface="Times New Roman" panose="02020603050405020304" pitchFamily="18" charset="0"/>
                <a:cs typeface="Times New Roman" panose="02020603050405020304" pitchFamily="18" charset="0"/>
              </a:rPr>
              <a:t>Atkarībā no tā, cik griezējšķautņu piedalās griešanas procesā, izšķir šādus griešanas veidus:</a:t>
            </a:r>
          </a:p>
          <a:p>
            <a:pPr marL="0" indent="0" algn="just">
              <a:buNone/>
            </a:pPr>
            <a:r>
              <a:rPr lang="lv-LV" sz="2000" b="1" dirty="0" smtClean="0">
                <a:latin typeface="Times New Roman" panose="02020603050405020304" pitchFamily="18" charset="0"/>
                <a:cs typeface="Times New Roman" panose="02020603050405020304" pitchFamily="18" charset="0"/>
              </a:rPr>
              <a:t>1.Brīvā jeb atklātā griešana </a:t>
            </a:r>
            <a:r>
              <a:rPr lang="lv-LV" sz="2000" dirty="0" smtClean="0">
                <a:latin typeface="Times New Roman" panose="02020603050405020304" pitchFamily="18" charset="0"/>
                <a:cs typeface="Times New Roman" panose="02020603050405020304" pitchFamily="18" charset="0"/>
              </a:rPr>
              <a:t>- ja grieznis ir platāks vai vienāds ar apstrādājamo materiālu un griešanas procesā iegūstam vienu apstrādātu plakni (virsmu). Šādu griešanu var saukt arī par elementāro griešanu, un to raksturo pastāvīgs griešanas ātrums un nogrieztās skaidas biezums. Griešanās trajektorija ir taisnvirziena, un grieznis ir perpendikulārs tā kustības plaknei;</a:t>
            </a:r>
          </a:p>
          <a:p>
            <a:pPr marL="0" indent="0" algn="just">
              <a:buNone/>
            </a:pPr>
            <a:r>
              <a:rPr lang="lv-LV" sz="2000" b="1" dirty="0" smtClean="0">
                <a:latin typeface="Times New Roman" panose="02020603050405020304" pitchFamily="18" charset="0"/>
                <a:cs typeface="Times New Roman" panose="02020603050405020304" pitchFamily="18" charset="0"/>
              </a:rPr>
              <a:t>2.Pusslēgtā </a:t>
            </a:r>
            <a:r>
              <a:rPr lang="lv-LV" sz="2000" b="1" dirty="0">
                <a:latin typeface="Times New Roman" panose="02020603050405020304" pitchFamily="18" charset="0"/>
                <a:cs typeface="Times New Roman" panose="02020603050405020304" pitchFamily="18" charset="0"/>
              </a:rPr>
              <a:t>griešana </a:t>
            </a:r>
            <a:r>
              <a:rPr lang="lv-LV" sz="2000" dirty="0">
                <a:latin typeface="Times New Roman" panose="02020603050405020304" pitchFamily="18" charset="0"/>
                <a:cs typeface="Times New Roman" panose="02020603050405020304" pitchFamily="18" charset="0"/>
              </a:rPr>
              <a:t>- grieznis vienā gājienā veido divas apstrādātas virsmas</a:t>
            </a:r>
            <a:r>
              <a:rPr lang="lv-LV" sz="2000" dirty="0" smtClean="0">
                <a:latin typeface="Times New Roman" panose="02020603050405020304" pitchFamily="18" charset="0"/>
                <a:cs typeface="Times New Roman" panose="02020603050405020304" pitchFamily="18" charset="0"/>
              </a:rPr>
              <a:t>;</a:t>
            </a:r>
            <a:endParaRPr lang="lv-LV" sz="2000" dirty="0">
              <a:latin typeface="Times New Roman" panose="02020603050405020304" pitchFamily="18" charset="0"/>
              <a:cs typeface="Times New Roman" panose="02020603050405020304" pitchFamily="18" charset="0"/>
            </a:endParaRPr>
          </a:p>
          <a:p>
            <a:pPr marL="0" indent="0" algn="just">
              <a:buNone/>
            </a:pPr>
            <a:r>
              <a:rPr lang="lv-LV" sz="2000" b="1" dirty="0" smtClean="0">
                <a:latin typeface="Times New Roman" panose="02020603050405020304" pitchFamily="18" charset="0"/>
                <a:cs typeface="Times New Roman" panose="02020603050405020304" pitchFamily="18" charset="0"/>
              </a:rPr>
              <a:t>3.Slēgtā   </a:t>
            </a:r>
            <a:r>
              <a:rPr lang="lv-LV" sz="2000" b="1" dirty="0">
                <a:latin typeface="Times New Roman" panose="02020603050405020304" pitchFamily="18" charset="0"/>
                <a:cs typeface="Times New Roman" panose="02020603050405020304" pitchFamily="18" charset="0"/>
              </a:rPr>
              <a:t>griešana </a:t>
            </a:r>
            <a:r>
              <a:rPr lang="lv-LV" sz="2000" dirty="0">
                <a:latin typeface="Times New Roman" panose="02020603050405020304" pitchFamily="18" charset="0"/>
                <a:cs typeface="Times New Roman" panose="02020603050405020304" pitchFamily="18" charset="0"/>
              </a:rPr>
              <a:t>- ja grieznis viena gājiena laikā </a:t>
            </a:r>
            <a:r>
              <a:rPr lang="lv-LV" sz="2000" dirty="0" smtClean="0">
                <a:latin typeface="Times New Roman" panose="02020603050405020304" pitchFamily="18" charset="0"/>
                <a:cs typeface="Times New Roman" panose="02020603050405020304" pitchFamily="18" charset="0"/>
              </a:rPr>
              <a:t>veido </a:t>
            </a:r>
            <a:r>
              <a:rPr lang="lv-LV" sz="2000" dirty="0">
                <a:latin typeface="Times New Roman" panose="02020603050405020304" pitchFamily="18" charset="0"/>
                <a:cs typeface="Times New Roman" panose="02020603050405020304" pitchFamily="18" charset="0"/>
              </a:rPr>
              <a:t>trīs apstrādātas virsmas, piemēram, frēzēšana, urbšana, </a:t>
            </a:r>
            <a:r>
              <a:rPr lang="lv-LV" sz="2000" dirty="0" smtClean="0">
                <a:latin typeface="Times New Roman" panose="02020603050405020304" pitchFamily="18" charset="0"/>
                <a:cs typeface="Times New Roman" panose="02020603050405020304" pitchFamily="18" charset="0"/>
              </a:rPr>
              <a:t>dobšana.</a:t>
            </a:r>
            <a:endParaRPr lang="lv-LV" sz="2000" dirty="0">
              <a:latin typeface="Times New Roman" panose="02020603050405020304" pitchFamily="18" charset="0"/>
              <a:cs typeface="Times New Roman" panose="02020603050405020304" pitchFamily="18" charset="0"/>
            </a:endParaRPr>
          </a:p>
          <a:p>
            <a:pPr marL="0" indent="0" algn="just">
              <a:buNone/>
            </a:pPr>
            <a:r>
              <a:rPr lang="lv-LV" sz="2000" dirty="0">
                <a:latin typeface="Times New Roman" panose="02020603050405020304" pitchFamily="18" charset="0"/>
                <a:cs typeface="Times New Roman" panose="02020603050405020304" pitchFamily="18" charset="0"/>
              </a:rPr>
              <a:t>Šādai griešanai raksturīga līklīnijas griešanas trajektorija un  dažāds  (mainīgs) skaidas biezums. </a:t>
            </a:r>
          </a:p>
          <a:p>
            <a:pPr marL="0" indent="0" algn="just">
              <a:buNone/>
            </a:pPr>
            <a:endParaRPr lang="lv-LV" sz="2000" dirty="0" smtClean="0">
              <a:latin typeface="Times New Roman" panose="02020603050405020304" pitchFamily="18" charset="0"/>
              <a:cs typeface="Times New Roman" panose="02020603050405020304" pitchFamily="18" charset="0"/>
            </a:endParaRPr>
          </a:p>
          <a:p>
            <a:pPr marL="0" indent="0">
              <a:buNone/>
            </a:pPr>
            <a:endParaRPr lang="lv-LV" dirty="0"/>
          </a:p>
        </p:txBody>
      </p:sp>
      <p:sp>
        <p:nvSpPr>
          <p:cNvPr id="2" name="Slaida numura vietturis 1"/>
          <p:cNvSpPr>
            <a:spLocks noGrp="1"/>
          </p:cNvSpPr>
          <p:nvPr>
            <p:ph type="sldNum" sz="quarter" idx="12"/>
          </p:nvPr>
        </p:nvSpPr>
        <p:spPr/>
        <p:txBody>
          <a:bodyPr/>
          <a:lstStyle/>
          <a:p>
            <a:fld id="{C2FA54AB-8FA5-41AC-9390-FA812C40A1D8}" type="slidenum">
              <a:rPr lang="lv-LV" smtClean="0"/>
              <a:t>12</a:t>
            </a:fld>
            <a:endParaRPr lang="lv-LV"/>
          </a:p>
        </p:txBody>
      </p:sp>
    </p:spTree>
    <p:extLst>
      <p:ext uri="{BB962C8B-B14F-4D97-AF65-F5344CB8AC3E}">
        <p14:creationId xmlns:p14="http://schemas.microsoft.com/office/powerpoint/2010/main" val="21978395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19672" y="980728"/>
            <a:ext cx="6048672"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755576" y="4367718"/>
            <a:ext cx="7128792" cy="1323439"/>
          </a:xfrm>
          <a:prstGeom prst="rect">
            <a:avLst/>
          </a:prstGeom>
        </p:spPr>
        <p:txBody>
          <a:bodyPr wrap="square">
            <a:spAutoFit/>
          </a:bodyPr>
          <a:lstStyle/>
          <a:p>
            <a:r>
              <a:rPr lang="lv-LV" sz="2000" dirty="0" smtClean="0">
                <a:latin typeface="Times New Roman" panose="02020603050405020304" pitchFamily="18" charset="0"/>
                <a:cs typeface="Times New Roman" panose="02020603050405020304" pitchFamily="18" charset="0"/>
              </a:rPr>
              <a:t>a — atklāta jeb brīvā griešana</a:t>
            </a:r>
          </a:p>
          <a:p>
            <a:r>
              <a:rPr lang="lv-LV" sz="2000" dirty="0" smtClean="0">
                <a:latin typeface="Times New Roman" panose="02020603050405020304" pitchFamily="18" charset="0"/>
                <a:cs typeface="Times New Roman" panose="02020603050405020304" pitchFamily="18" charset="0"/>
              </a:rPr>
              <a:t>b — slēgtā griešana</a:t>
            </a:r>
          </a:p>
          <a:p>
            <a:r>
              <a:rPr lang="lv-LV" sz="2000" dirty="0" smtClean="0">
                <a:latin typeface="Times New Roman" panose="02020603050405020304" pitchFamily="18" charset="0"/>
                <a:cs typeface="Times New Roman" panose="02020603050405020304" pitchFamily="18" charset="0"/>
              </a:rPr>
              <a:t>1 — grieznis</a:t>
            </a:r>
          </a:p>
          <a:p>
            <a:r>
              <a:rPr lang="lv-LV" sz="2000" dirty="0" smtClean="0">
                <a:latin typeface="Times New Roman" panose="02020603050405020304" pitchFamily="18" charset="0"/>
                <a:cs typeface="Times New Roman" panose="02020603050405020304" pitchFamily="18" charset="0"/>
              </a:rPr>
              <a:t>2 un 3 — apstrādātās virsmas </a:t>
            </a:r>
            <a:endParaRPr lang="lv-LV" sz="2000" dirty="0">
              <a:latin typeface="Times New Roman" panose="02020603050405020304" pitchFamily="18" charset="0"/>
              <a:cs typeface="Times New Roman" panose="02020603050405020304" pitchFamily="18" charset="0"/>
            </a:endParaRPr>
          </a:p>
        </p:txBody>
      </p:sp>
      <p:sp>
        <p:nvSpPr>
          <p:cNvPr id="2" name="Slaida numura vietturis 1"/>
          <p:cNvSpPr>
            <a:spLocks noGrp="1"/>
          </p:cNvSpPr>
          <p:nvPr>
            <p:ph type="sldNum" sz="quarter" idx="12"/>
          </p:nvPr>
        </p:nvSpPr>
        <p:spPr/>
        <p:txBody>
          <a:bodyPr/>
          <a:lstStyle/>
          <a:p>
            <a:fld id="{C2FA54AB-8FA5-41AC-9390-FA812C40A1D8}" type="slidenum">
              <a:rPr lang="lv-LV" smtClean="0"/>
              <a:t>13</a:t>
            </a:fld>
            <a:endParaRPr lang="lv-LV"/>
          </a:p>
        </p:txBody>
      </p:sp>
    </p:spTree>
    <p:extLst>
      <p:ext uri="{BB962C8B-B14F-4D97-AF65-F5344CB8AC3E}">
        <p14:creationId xmlns:p14="http://schemas.microsoft.com/office/powerpoint/2010/main" val="22914629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229600" cy="1296144"/>
          </a:xfrm>
        </p:spPr>
        <p:txBody>
          <a:bodyPr>
            <a:noAutofit/>
          </a:bodyPr>
          <a:lstStyle/>
          <a:p>
            <a:pPr algn="ctr"/>
            <a:r>
              <a:rPr lang="lv-LV" b="1" dirty="0" smtClean="0">
                <a:latin typeface="Times New Roman" panose="02020603050405020304" pitchFamily="18" charset="0"/>
                <a:cs typeface="Times New Roman" panose="02020603050405020304" pitchFamily="18" charset="0"/>
              </a:rPr>
              <a:t>Koksnes griešanas pamati</a:t>
            </a:r>
            <a:br>
              <a:rPr lang="lv-LV" b="1" dirty="0" smtClean="0">
                <a:latin typeface="Times New Roman" panose="02020603050405020304" pitchFamily="18" charset="0"/>
                <a:cs typeface="Times New Roman" panose="02020603050405020304" pitchFamily="18" charset="0"/>
              </a:rPr>
            </a:br>
            <a:r>
              <a:rPr lang="lv-LV" b="1" dirty="0" smtClean="0">
                <a:latin typeface="Times New Roman" panose="02020603050405020304" pitchFamily="18" charset="0"/>
                <a:cs typeface="Times New Roman" panose="02020603050405020304" pitchFamily="18" charset="0"/>
              </a:rPr>
              <a:t>Leņķi</a:t>
            </a:r>
            <a:br>
              <a:rPr lang="lv-LV" b="1" dirty="0" smtClean="0">
                <a:latin typeface="Times New Roman" panose="02020603050405020304" pitchFamily="18" charset="0"/>
                <a:cs typeface="Times New Roman" panose="02020603050405020304" pitchFamily="18" charset="0"/>
              </a:rPr>
            </a:br>
            <a:endParaRPr lang="lv-LV"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55576" y="1628800"/>
            <a:ext cx="7560840" cy="3888432"/>
          </a:xfrm>
        </p:spPr>
        <p:txBody>
          <a:bodyPr>
            <a:normAutofit fontScale="55000" lnSpcReduction="20000"/>
          </a:bodyPr>
          <a:lstStyle/>
          <a:p>
            <a:r>
              <a:rPr lang="lv-LV" sz="3200" dirty="0" smtClean="0">
                <a:latin typeface="Times New Roman" panose="02020603050405020304" pitchFamily="18" charset="0"/>
                <a:cs typeface="Times New Roman" panose="02020603050405020304" pitchFamily="18" charset="0"/>
              </a:rPr>
              <a:t>Griežot koku, liela nozīme ir leņķiem, ko griežņa priekšējā un aizmugures plakne veido ar koksnes apstrādāto un apstrādājamo virsmu. </a:t>
            </a:r>
          </a:p>
          <a:p>
            <a:r>
              <a:rPr lang="lv-LV" sz="3200" dirty="0" smtClean="0">
                <a:latin typeface="Times New Roman" panose="02020603050405020304" pitchFamily="18" charset="0"/>
                <a:cs typeface="Times New Roman" panose="02020603050405020304" pitchFamily="18" charset="0"/>
              </a:rPr>
              <a:t>Šie leņķi ir:</a:t>
            </a:r>
          </a:p>
          <a:p>
            <a:pPr marL="0" indent="0">
              <a:buNone/>
            </a:pPr>
            <a:r>
              <a:rPr lang="el-GR" sz="3800" b="1" dirty="0" smtClean="0">
                <a:latin typeface="Times New Roman" panose="02020603050405020304" pitchFamily="18" charset="0"/>
                <a:cs typeface="Times New Roman" panose="02020603050405020304" pitchFamily="18" charset="0"/>
              </a:rPr>
              <a:t>α </a:t>
            </a:r>
            <a:r>
              <a:rPr lang="el-GR" sz="3200" dirty="0" smtClean="0">
                <a:latin typeface="Times New Roman" panose="02020603050405020304" pitchFamily="18" charset="0"/>
                <a:cs typeface="Times New Roman" panose="02020603050405020304" pitchFamily="18" charset="0"/>
              </a:rPr>
              <a:t>— </a:t>
            </a:r>
            <a:r>
              <a:rPr lang="lv-LV" sz="3200" dirty="0" smtClean="0">
                <a:latin typeface="Times New Roman" panose="02020603050405020304" pitchFamily="18" charset="0"/>
                <a:cs typeface="Times New Roman" panose="02020603050405020304" pitchFamily="18" charset="0"/>
              </a:rPr>
              <a:t>mugurleņķis, ko veido griežņa mugurplakne ar griešanas plakni; </a:t>
            </a:r>
          </a:p>
          <a:p>
            <a:pPr marL="0" indent="0">
              <a:buNone/>
            </a:pPr>
            <a:r>
              <a:rPr lang="el-GR" sz="3800" b="1" dirty="0" smtClean="0">
                <a:latin typeface="Times New Roman" panose="02020603050405020304" pitchFamily="18" charset="0"/>
                <a:cs typeface="Times New Roman" panose="02020603050405020304" pitchFamily="18" charset="0"/>
              </a:rPr>
              <a:t>β</a:t>
            </a:r>
            <a:r>
              <a:rPr lang="el-GR" sz="3200" dirty="0" smtClean="0">
                <a:latin typeface="Times New Roman" panose="02020603050405020304" pitchFamily="18" charset="0"/>
                <a:cs typeface="Times New Roman" panose="02020603050405020304" pitchFamily="18" charset="0"/>
              </a:rPr>
              <a:t> — </a:t>
            </a:r>
            <a:r>
              <a:rPr lang="lv-LV" sz="3200" dirty="0" smtClean="0">
                <a:latin typeface="Times New Roman" panose="02020603050405020304" pitchFamily="18" charset="0"/>
                <a:cs typeface="Times New Roman" panose="02020603050405020304" pitchFamily="18" charset="0"/>
              </a:rPr>
              <a:t>asinājuma leņķis, ko veido priekšējā un aizmugures plakne; </a:t>
            </a:r>
          </a:p>
          <a:p>
            <a:pPr marL="0" indent="0">
              <a:buNone/>
            </a:pPr>
            <a:r>
              <a:rPr lang="el-GR" sz="3800" b="1" dirty="0" smtClean="0">
                <a:latin typeface="Times New Roman" panose="02020603050405020304" pitchFamily="18" charset="0"/>
                <a:cs typeface="Times New Roman" panose="02020603050405020304" pitchFamily="18" charset="0"/>
              </a:rPr>
              <a:t>δ</a:t>
            </a:r>
            <a:r>
              <a:rPr lang="el-GR" sz="3800" dirty="0" smtClean="0">
                <a:latin typeface="Times New Roman" panose="02020603050405020304" pitchFamily="18" charset="0"/>
                <a:cs typeface="Times New Roman" panose="02020603050405020304" pitchFamily="18" charset="0"/>
              </a:rPr>
              <a:t> </a:t>
            </a:r>
            <a:r>
              <a:rPr lang="el-GR" sz="3200" dirty="0" smtClean="0">
                <a:latin typeface="Times New Roman" panose="02020603050405020304" pitchFamily="18" charset="0"/>
                <a:cs typeface="Times New Roman" panose="02020603050405020304" pitchFamily="18" charset="0"/>
              </a:rPr>
              <a:t>— </a:t>
            </a:r>
            <a:r>
              <a:rPr lang="lv-LV" sz="3200" dirty="0" smtClean="0">
                <a:latin typeface="Times New Roman" panose="02020603050405020304" pitchFamily="18" charset="0"/>
                <a:cs typeface="Times New Roman" panose="02020603050405020304" pitchFamily="18" charset="0"/>
              </a:rPr>
              <a:t>griešanas leņķis, tas ir leņķis starp griežņa priekšējo plakni un apstrādāto koksnes virsmu;</a:t>
            </a:r>
          </a:p>
          <a:p>
            <a:pPr marL="0" indent="0">
              <a:buNone/>
            </a:pPr>
            <a:r>
              <a:rPr lang="el-GR" sz="3800" b="1" dirty="0" smtClean="0">
                <a:latin typeface="Times New Roman" panose="02020603050405020304" pitchFamily="18" charset="0"/>
                <a:cs typeface="Times New Roman" panose="02020603050405020304" pitchFamily="18" charset="0"/>
              </a:rPr>
              <a:t>γ</a:t>
            </a:r>
            <a:r>
              <a:rPr lang="el-GR" sz="3200" dirty="0" smtClean="0">
                <a:latin typeface="Times New Roman" panose="02020603050405020304" pitchFamily="18" charset="0"/>
                <a:cs typeface="Times New Roman" panose="02020603050405020304" pitchFamily="18" charset="0"/>
              </a:rPr>
              <a:t> — </a:t>
            </a:r>
            <a:r>
              <a:rPr lang="lv-LV" sz="3200" dirty="0" smtClean="0">
                <a:latin typeface="Times New Roman" panose="02020603050405020304" pitchFamily="18" charset="0"/>
                <a:cs typeface="Times New Roman" panose="02020603050405020304" pitchFamily="18" charset="0"/>
              </a:rPr>
              <a:t>priekšējais jeb skaidleņķis — leņķis starp griežņa priekšējo virsmu un perpendikulu pret griešanas virzienu. </a:t>
            </a:r>
          </a:p>
          <a:p>
            <a:pPr>
              <a:buFont typeface="Wingdings" panose="05000000000000000000" pitchFamily="2" charset="2"/>
              <a:buChar char="§"/>
            </a:pPr>
            <a:r>
              <a:rPr lang="lv-LV" sz="3200" dirty="0" smtClean="0">
                <a:latin typeface="Times New Roman" panose="02020603050405020304" pitchFamily="18" charset="0"/>
                <a:cs typeface="Times New Roman" panose="02020603050405020304" pitchFamily="18" charset="0"/>
              </a:rPr>
              <a:t>	Starp griežņa leņķiskajiem parametriem ir šādas sakarības: </a:t>
            </a:r>
          </a:p>
          <a:p>
            <a:pPr marL="0" indent="0">
              <a:buNone/>
            </a:pPr>
            <a:r>
              <a:rPr lang="lv-LV" sz="3200" dirty="0" smtClean="0">
                <a:latin typeface="Times New Roman" panose="02020603050405020304" pitchFamily="18" charset="0"/>
                <a:cs typeface="Times New Roman" panose="02020603050405020304" pitchFamily="18" charset="0"/>
              </a:rPr>
              <a:t>	</a:t>
            </a:r>
            <a:r>
              <a:rPr lang="lv-LV" sz="3200" b="1" dirty="0" smtClean="0">
                <a:latin typeface="Times New Roman" panose="02020603050405020304" pitchFamily="18" charset="0"/>
                <a:cs typeface="Times New Roman" panose="02020603050405020304" pitchFamily="18" charset="0"/>
              </a:rPr>
              <a:t> </a:t>
            </a:r>
            <a:r>
              <a:rPr lang="el-GR" sz="3200" b="1" dirty="0" smtClean="0">
                <a:latin typeface="Times New Roman" panose="02020603050405020304" pitchFamily="18" charset="0"/>
                <a:cs typeface="Times New Roman" panose="02020603050405020304" pitchFamily="18" charset="0"/>
              </a:rPr>
              <a:t>α + β = δ;      δ + γ = 90°;      α + β + γ = 900</a:t>
            </a:r>
          </a:p>
          <a:p>
            <a:pPr marL="0" indent="0">
              <a:buNone/>
            </a:pPr>
            <a:endParaRPr lang="el-GR" dirty="0" smtClean="0"/>
          </a:p>
          <a:p>
            <a:pPr marL="0" indent="0">
              <a:buNone/>
            </a:pPr>
            <a:endParaRPr lang="lv-LV" dirty="0"/>
          </a:p>
        </p:txBody>
      </p:sp>
      <p:sp>
        <p:nvSpPr>
          <p:cNvPr id="4" name="Slaida numura vietturis 3"/>
          <p:cNvSpPr>
            <a:spLocks noGrp="1"/>
          </p:cNvSpPr>
          <p:nvPr>
            <p:ph type="sldNum" sz="quarter" idx="12"/>
          </p:nvPr>
        </p:nvSpPr>
        <p:spPr/>
        <p:txBody>
          <a:bodyPr/>
          <a:lstStyle/>
          <a:p>
            <a:fld id="{C2FA54AB-8FA5-41AC-9390-FA812C40A1D8}" type="slidenum">
              <a:rPr lang="lv-LV" smtClean="0"/>
              <a:t>14</a:t>
            </a:fld>
            <a:endParaRPr lang="lv-LV"/>
          </a:p>
        </p:txBody>
      </p:sp>
    </p:spTree>
    <p:extLst>
      <p:ext uri="{BB962C8B-B14F-4D97-AF65-F5344CB8AC3E}">
        <p14:creationId xmlns:p14="http://schemas.microsoft.com/office/powerpoint/2010/main" val="30413890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340768"/>
            <a:ext cx="6840760" cy="3885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aida numura vietturis 1"/>
          <p:cNvSpPr>
            <a:spLocks noGrp="1"/>
          </p:cNvSpPr>
          <p:nvPr>
            <p:ph type="sldNum" sz="quarter" idx="12"/>
          </p:nvPr>
        </p:nvSpPr>
        <p:spPr/>
        <p:txBody>
          <a:bodyPr/>
          <a:lstStyle/>
          <a:p>
            <a:fld id="{C2FA54AB-8FA5-41AC-9390-FA812C40A1D8}" type="slidenum">
              <a:rPr lang="lv-LV" smtClean="0"/>
              <a:t>15</a:t>
            </a:fld>
            <a:endParaRPr lang="lv-LV"/>
          </a:p>
        </p:txBody>
      </p:sp>
    </p:spTree>
    <p:extLst>
      <p:ext uri="{BB962C8B-B14F-4D97-AF65-F5344CB8AC3E}">
        <p14:creationId xmlns:p14="http://schemas.microsoft.com/office/powerpoint/2010/main" val="24206243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03648" y="1484784"/>
            <a:ext cx="6768752" cy="4392488"/>
          </a:xfrm>
        </p:spPr>
        <p:txBody>
          <a:bodyPr>
            <a:normAutofit/>
          </a:bodyPr>
          <a:lstStyle/>
          <a:p>
            <a:pPr marL="0" indent="0">
              <a:buNone/>
            </a:pPr>
            <a:endParaRPr lang="lv-LV" dirty="0" smtClean="0"/>
          </a:p>
          <a:p>
            <a:pPr marL="0" indent="0">
              <a:buNone/>
            </a:pPr>
            <a:endParaRPr lang="lv-LV" dirty="0"/>
          </a:p>
          <a:p>
            <a:pPr algn="just"/>
            <a:r>
              <a:rPr lang="lv-LV" sz="2000" b="1" dirty="0" smtClean="0">
                <a:latin typeface="Times New Roman" panose="02020603050405020304" pitchFamily="18" charset="0"/>
                <a:cs typeface="Times New Roman" panose="02020603050405020304" pitchFamily="18" charset="0"/>
              </a:rPr>
              <a:t>Vairākums </a:t>
            </a:r>
            <a:r>
              <a:rPr lang="lv-LV" sz="2000" dirty="0" smtClean="0">
                <a:latin typeface="Times New Roman" panose="02020603050405020304" pitchFamily="18" charset="0"/>
                <a:cs typeface="Times New Roman" panose="02020603050405020304" pitchFamily="18" charset="0"/>
              </a:rPr>
              <a:t>kokapstrādes griezējinstrumentu izveidoti ar griešanas leņķi, kurš ir </a:t>
            </a:r>
            <a:r>
              <a:rPr lang="lv-LV" sz="2000" b="1" dirty="0" smtClean="0">
                <a:latin typeface="Times New Roman" panose="02020603050405020304" pitchFamily="18" charset="0"/>
                <a:cs typeface="Times New Roman" panose="02020603050405020304" pitchFamily="18" charset="0"/>
              </a:rPr>
              <a:t>mazāks par 90°, </a:t>
            </a:r>
            <a:r>
              <a:rPr lang="lv-LV" sz="2000" dirty="0" smtClean="0">
                <a:latin typeface="Times New Roman" panose="02020603050405020304" pitchFamily="18" charset="0"/>
                <a:cs typeface="Times New Roman" panose="02020603050405020304" pitchFamily="18" charset="0"/>
              </a:rPr>
              <a:t>un priekšējais leņķis ir pozitīvs( zīm., a);</a:t>
            </a:r>
          </a:p>
          <a:p>
            <a:pPr algn="just"/>
            <a:r>
              <a:rPr lang="lv-LV" sz="2000" b="1" dirty="0" smtClean="0">
                <a:latin typeface="Times New Roman" panose="02020603050405020304" pitchFamily="18" charset="0"/>
                <a:cs typeface="Times New Roman" panose="02020603050405020304" pitchFamily="18" charset="0"/>
              </a:rPr>
              <a:t>Ir arī instrumenti, kuriem, </a:t>
            </a:r>
            <a:r>
              <a:rPr lang="el-GR" sz="2000" b="1" dirty="0" smtClean="0">
                <a:latin typeface="Times New Roman" panose="02020603050405020304" pitchFamily="18" charset="0"/>
                <a:cs typeface="Times New Roman" panose="02020603050405020304" pitchFamily="18" charset="0"/>
              </a:rPr>
              <a:t>δ=90°, </a:t>
            </a:r>
            <a:r>
              <a:rPr lang="lv-LV" sz="2000" dirty="0" smtClean="0">
                <a:latin typeface="Times New Roman" panose="02020603050405020304" pitchFamily="18" charset="0"/>
                <a:cs typeface="Times New Roman" panose="02020603050405020304" pitchFamily="18" charset="0"/>
              </a:rPr>
              <a:t>tad </a:t>
            </a:r>
            <a:r>
              <a:rPr lang="el-GR" sz="2000" dirty="0" smtClean="0">
                <a:latin typeface="Times New Roman" panose="02020603050405020304" pitchFamily="18" charset="0"/>
                <a:cs typeface="Times New Roman" panose="02020603050405020304" pitchFamily="18" charset="0"/>
              </a:rPr>
              <a:t>γ=0° </a:t>
            </a:r>
            <a:r>
              <a:rPr lang="lv-LV" sz="2000" dirty="0">
                <a:latin typeface="Times New Roman" panose="02020603050405020304" pitchFamily="18" charset="0"/>
                <a:cs typeface="Times New Roman" panose="02020603050405020304" pitchFamily="18" charset="0"/>
              </a:rPr>
              <a:t>.</a:t>
            </a:r>
            <a:endParaRPr lang="lv-LV" sz="2000" dirty="0" smtClean="0">
              <a:latin typeface="Times New Roman" panose="02020603050405020304" pitchFamily="18" charset="0"/>
              <a:cs typeface="Times New Roman" panose="02020603050405020304" pitchFamily="18" charset="0"/>
            </a:endParaRPr>
          </a:p>
          <a:p>
            <a:pPr algn="just"/>
            <a:r>
              <a:rPr lang="el-GR" sz="2000" dirty="0" smtClean="0">
                <a:latin typeface="Times New Roman" panose="02020603050405020304" pitchFamily="18" charset="0"/>
                <a:cs typeface="Times New Roman" panose="02020603050405020304" pitchFamily="18" charset="0"/>
              </a:rPr>
              <a:t>(</a:t>
            </a:r>
            <a:r>
              <a:rPr lang="lv-LV" sz="2000" dirty="0" smtClean="0">
                <a:latin typeface="Times New Roman" panose="02020603050405020304" pitchFamily="18" charset="0"/>
                <a:cs typeface="Times New Roman" panose="02020603050405020304" pitchFamily="18" charset="0"/>
              </a:rPr>
              <a:t>zīm., b) vai arī lielāks par 90° (tad </a:t>
            </a:r>
            <a:r>
              <a:rPr lang="el-GR" sz="2000" dirty="0" smtClean="0">
                <a:latin typeface="Times New Roman" panose="02020603050405020304" pitchFamily="18" charset="0"/>
                <a:cs typeface="Times New Roman" panose="02020603050405020304" pitchFamily="18" charset="0"/>
              </a:rPr>
              <a:t>γ </a:t>
            </a:r>
            <a:r>
              <a:rPr lang="lv-LV" sz="2000" dirty="0" smtClean="0">
                <a:latin typeface="Times New Roman" panose="02020603050405020304" pitchFamily="18" charset="0"/>
                <a:cs typeface="Times New Roman" panose="02020603050405020304" pitchFamily="18" charset="0"/>
              </a:rPr>
              <a:t>ir negatīvs </a:t>
            </a:r>
          </a:p>
          <a:p>
            <a:pPr marL="0" indent="0" algn="just">
              <a:buNone/>
            </a:pPr>
            <a:r>
              <a:rPr lang="lv-LV" sz="2000" dirty="0" smtClean="0">
                <a:latin typeface="Times New Roman" panose="02020603050405020304" pitchFamily="18" charset="0"/>
                <a:cs typeface="Times New Roman" panose="02020603050405020304" pitchFamily="18" charset="0"/>
              </a:rPr>
              <a:t>(zīm., c). </a:t>
            </a:r>
          </a:p>
          <a:p>
            <a:pPr algn="just"/>
            <a:r>
              <a:rPr lang="lv-LV" sz="2000" b="1" dirty="0" smtClean="0">
                <a:latin typeface="Times New Roman" panose="02020603050405020304" pitchFamily="18" charset="0"/>
                <a:cs typeface="Times New Roman" panose="02020603050405020304" pitchFamily="18" charset="0"/>
              </a:rPr>
              <a:t>Griezējšķautnes izturību var palielināt</a:t>
            </a:r>
            <a:r>
              <a:rPr lang="lv-LV" sz="2000" dirty="0" smtClean="0">
                <a:latin typeface="Times New Roman" panose="02020603050405020304" pitchFamily="18" charset="0"/>
                <a:cs typeface="Times New Roman" panose="02020603050405020304" pitchFamily="18" charset="0"/>
              </a:rPr>
              <a:t>, lietojot griežņus, kuru mugurleņķis ir 0  vai negatīvs </a:t>
            </a:r>
          </a:p>
          <a:p>
            <a:pPr marL="0" indent="0" algn="just">
              <a:buNone/>
            </a:pPr>
            <a:r>
              <a:rPr lang="lv-LV" sz="2000" dirty="0" smtClean="0">
                <a:latin typeface="Times New Roman" panose="02020603050405020304" pitchFamily="18" charset="0"/>
                <a:cs typeface="Times New Roman" panose="02020603050405020304" pitchFamily="18" charset="0"/>
              </a:rPr>
              <a:t>(zīm. d, e.) </a:t>
            </a:r>
          </a:p>
          <a:p>
            <a:pPr marL="0" indent="0">
              <a:buNone/>
            </a:pPr>
            <a:endParaRPr lang="lv-LV" dirty="0"/>
          </a:p>
        </p:txBody>
      </p:sp>
      <p:sp>
        <p:nvSpPr>
          <p:cNvPr id="2" name="Slaida numura vietturis 1"/>
          <p:cNvSpPr>
            <a:spLocks noGrp="1"/>
          </p:cNvSpPr>
          <p:nvPr>
            <p:ph type="sldNum" sz="quarter" idx="12"/>
          </p:nvPr>
        </p:nvSpPr>
        <p:spPr/>
        <p:txBody>
          <a:bodyPr/>
          <a:lstStyle/>
          <a:p>
            <a:fld id="{C2FA54AB-8FA5-41AC-9390-FA812C40A1D8}" type="slidenum">
              <a:rPr lang="lv-LV" smtClean="0"/>
              <a:t>16</a:t>
            </a:fld>
            <a:endParaRPr lang="lv-LV"/>
          </a:p>
        </p:txBody>
      </p:sp>
    </p:spTree>
    <p:extLst>
      <p:ext uri="{BB962C8B-B14F-4D97-AF65-F5344CB8AC3E}">
        <p14:creationId xmlns:p14="http://schemas.microsoft.com/office/powerpoint/2010/main" val="41922217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9" y="476673"/>
            <a:ext cx="6840760" cy="4968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aida numura vietturis 1"/>
          <p:cNvSpPr>
            <a:spLocks noGrp="1"/>
          </p:cNvSpPr>
          <p:nvPr>
            <p:ph type="sldNum" sz="quarter" idx="12"/>
          </p:nvPr>
        </p:nvSpPr>
        <p:spPr/>
        <p:txBody>
          <a:bodyPr/>
          <a:lstStyle/>
          <a:p>
            <a:fld id="{C2FA54AB-8FA5-41AC-9390-FA812C40A1D8}" type="slidenum">
              <a:rPr lang="lv-LV" smtClean="0"/>
              <a:t>17</a:t>
            </a:fld>
            <a:endParaRPr lang="lv-LV"/>
          </a:p>
        </p:txBody>
      </p:sp>
    </p:spTree>
    <p:extLst>
      <p:ext uri="{BB962C8B-B14F-4D97-AF65-F5344CB8AC3E}">
        <p14:creationId xmlns:p14="http://schemas.microsoft.com/office/powerpoint/2010/main" val="33721110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03648" y="3212976"/>
            <a:ext cx="6768752" cy="2554545"/>
          </a:xfrm>
          <a:prstGeom prst="rect">
            <a:avLst/>
          </a:prstGeom>
        </p:spPr>
        <p:txBody>
          <a:bodyPr wrap="square">
            <a:spAutoFit/>
          </a:bodyPr>
          <a:lstStyle/>
          <a:p>
            <a:pPr algn="just"/>
            <a:r>
              <a:rPr lang="lv-LV" sz="3200" dirty="0" smtClean="0"/>
              <a:t> </a:t>
            </a:r>
          </a:p>
          <a:p>
            <a:r>
              <a:rPr lang="lv-LV" sz="2000" b="1" dirty="0" smtClean="0">
                <a:latin typeface="Times New Roman" panose="02020603050405020304" pitchFamily="18" charset="0"/>
                <a:cs typeface="Times New Roman" panose="02020603050405020304" pitchFamily="18" charset="0"/>
              </a:rPr>
              <a:t>A</a:t>
            </a:r>
            <a:r>
              <a:rPr lang="lv-LV" sz="2000" dirty="0" smtClean="0">
                <a:latin typeface="Times New Roman" panose="02020603050405020304" pitchFamily="18" charset="0"/>
                <a:cs typeface="Times New Roman" panose="02020603050405020304" pitchFamily="18" charset="0"/>
              </a:rPr>
              <a:t> - grieznis ar pozitīvu priekšējo leņķi;</a:t>
            </a:r>
          </a:p>
          <a:p>
            <a:r>
              <a:rPr lang="lv-LV" sz="2000" b="1" dirty="0" smtClean="0">
                <a:latin typeface="Times New Roman" panose="02020603050405020304" pitchFamily="18" charset="0"/>
                <a:cs typeface="Times New Roman" panose="02020603050405020304" pitchFamily="18" charset="0"/>
              </a:rPr>
              <a:t>B</a:t>
            </a:r>
            <a:r>
              <a:rPr lang="lv-LV" sz="2000" dirty="0" smtClean="0">
                <a:latin typeface="Times New Roman" panose="02020603050405020304" pitchFamily="18" charset="0"/>
                <a:cs typeface="Times New Roman" panose="02020603050405020304" pitchFamily="18" charset="0"/>
              </a:rPr>
              <a:t> - grieznis ar 0 priekšējo leņķi;</a:t>
            </a:r>
          </a:p>
          <a:p>
            <a:r>
              <a:rPr lang="lv-LV" sz="2000" b="1" dirty="0" smtClean="0">
                <a:latin typeface="Times New Roman" panose="02020603050405020304" pitchFamily="18" charset="0"/>
                <a:cs typeface="Times New Roman" panose="02020603050405020304" pitchFamily="18" charset="0"/>
              </a:rPr>
              <a:t>C </a:t>
            </a:r>
            <a:r>
              <a:rPr lang="lv-LV" sz="2000" dirty="0" smtClean="0">
                <a:latin typeface="Times New Roman" panose="02020603050405020304" pitchFamily="18" charset="0"/>
                <a:cs typeface="Times New Roman" panose="02020603050405020304" pitchFamily="18" charset="0"/>
              </a:rPr>
              <a:t>- grieznis ar negatīvu priekšējo leņķi;</a:t>
            </a:r>
          </a:p>
          <a:p>
            <a:r>
              <a:rPr lang="lv-LV" sz="2000" b="1" dirty="0">
                <a:latin typeface="Times New Roman" panose="02020603050405020304" pitchFamily="18" charset="0"/>
                <a:cs typeface="Times New Roman" panose="02020603050405020304" pitchFamily="18" charset="0"/>
              </a:rPr>
              <a:t>D</a:t>
            </a:r>
            <a:r>
              <a:rPr lang="lv-LV" sz="2000" dirty="0" smtClean="0">
                <a:latin typeface="Times New Roman" panose="02020603050405020304" pitchFamily="18" charset="0"/>
                <a:cs typeface="Times New Roman" panose="02020603050405020304" pitchFamily="18" charset="0"/>
              </a:rPr>
              <a:t> - grieznis ar 0° mugurleņķi;</a:t>
            </a:r>
          </a:p>
          <a:p>
            <a:r>
              <a:rPr lang="lv-LV" sz="2000" b="1" dirty="0" smtClean="0">
                <a:latin typeface="Times New Roman" panose="02020603050405020304" pitchFamily="18" charset="0"/>
                <a:cs typeface="Times New Roman" panose="02020603050405020304" pitchFamily="18" charset="0"/>
              </a:rPr>
              <a:t>E</a:t>
            </a:r>
            <a:r>
              <a:rPr lang="lv-LV" sz="2000" dirty="0" smtClean="0">
                <a:latin typeface="Times New Roman" panose="02020603050405020304" pitchFamily="18" charset="0"/>
                <a:cs typeface="Times New Roman" panose="02020603050405020304" pitchFamily="18" charset="0"/>
              </a:rPr>
              <a:t> - grieznis ar negatīvu </a:t>
            </a:r>
            <a:r>
              <a:rPr lang="lv-LV" sz="2000" dirty="0" err="1" smtClean="0">
                <a:latin typeface="Times New Roman" panose="02020603050405020304" pitchFamily="18" charset="0"/>
                <a:cs typeface="Times New Roman" panose="02020603050405020304" pitchFamily="18" charset="0"/>
              </a:rPr>
              <a:t>mugurleņķi</a:t>
            </a:r>
            <a:r>
              <a:rPr lang="lv-LV" sz="2000" dirty="0" smtClean="0">
                <a:latin typeface="Times New Roman" panose="02020603050405020304" pitchFamily="18" charset="0"/>
                <a:cs typeface="Times New Roman" panose="02020603050405020304" pitchFamily="18" charset="0"/>
              </a:rPr>
              <a:t>;</a:t>
            </a:r>
          </a:p>
          <a:p>
            <a:r>
              <a:rPr lang="lv-LV" sz="2000" b="1" dirty="0" smtClean="0">
                <a:latin typeface="Times New Roman" panose="02020603050405020304" pitchFamily="18" charset="0"/>
                <a:cs typeface="Times New Roman" panose="02020603050405020304" pitchFamily="18" charset="0"/>
              </a:rPr>
              <a:t>F</a:t>
            </a:r>
            <a:r>
              <a:rPr lang="lv-LV" sz="2000" dirty="0" smtClean="0">
                <a:latin typeface="Times New Roman" panose="02020603050405020304" pitchFamily="18" charset="0"/>
                <a:cs typeface="Times New Roman" panose="02020603050405020304" pitchFamily="18" charset="0"/>
              </a:rPr>
              <a:t> - grieznis ar slīpi novietotu griezējšķautni</a:t>
            </a:r>
            <a:r>
              <a:rPr lang="lv-LV" sz="2800" dirty="0" smtClean="0">
                <a:latin typeface="Times New Roman" panose="02020603050405020304" pitchFamily="18" charset="0"/>
                <a:cs typeface="Times New Roman" panose="02020603050405020304" pitchFamily="18" charset="0"/>
              </a:rPr>
              <a:t>.</a:t>
            </a:r>
            <a:endParaRPr lang="lv-LV" sz="2800" dirty="0">
              <a:latin typeface="Times New Roman" panose="02020603050405020304" pitchFamily="18" charset="0"/>
              <a:cs typeface="Times New Roman" panose="02020603050405020304" pitchFamily="18"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7712" y="0"/>
            <a:ext cx="6754688" cy="3212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aida numura vietturis 1"/>
          <p:cNvSpPr>
            <a:spLocks noGrp="1"/>
          </p:cNvSpPr>
          <p:nvPr>
            <p:ph type="sldNum" sz="quarter" idx="12"/>
          </p:nvPr>
        </p:nvSpPr>
        <p:spPr/>
        <p:txBody>
          <a:bodyPr/>
          <a:lstStyle/>
          <a:p>
            <a:fld id="{C2FA54AB-8FA5-41AC-9390-FA812C40A1D8}" type="slidenum">
              <a:rPr lang="lv-LV" smtClean="0"/>
              <a:t>18</a:t>
            </a:fld>
            <a:endParaRPr lang="lv-LV"/>
          </a:p>
        </p:txBody>
      </p:sp>
    </p:spTree>
    <p:extLst>
      <p:ext uri="{BB962C8B-B14F-4D97-AF65-F5344CB8AC3E}">
        <p14:creationId xmlns:p14="http://schemas.microsoft.com/office/powerpoint/2010/main" val="32915822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4624"/>
            <a:ext cx="8229600" cy="720080"/>
          </a:xfrm>
        </p:spPr>
        <p:txBody>
          <a:bodyPr>
            <a:normAutofit/>
          </a:bodyPr>
          <a:lstStyle/>
          <a:p>
            <a:pPr algn="ctr"/>
            <a:r>
              <a:rPr lang="lv-LV" dirty="0" smtClean="0"/>
              <a:t> </a:t>
            </a:r>
            <a:r>
              <a:rPr lang="lv-LV" sz="4000" b="1" dirty="0" smtClean="0">
                <a:latin typeface="Times New Roman" panose="02020603050405020304" pitchFamily="18" charset="0"/>
                <a:cs typeface="Times New Roman" panose="02020603050405020304" pitchFamily="18" charset="0"/>
              </a:rPr>
              <a:t>Koksnes griešanas virzieni</a:t>
            </a:r>
            <a:endParaRPr lang="lv-LV" sz="40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331640" y="620688"/>
            <a:ext cx="3240360" cy="5976664"/>
          </a:xfrm>
        </p:spPr>
        <p:txBody>
          <a:bodyPr>
            <a:noAutofit/>
          </a:bodyPr>
          <a:lstStyle/>
          <a:p>
            <a:pPr marL="0" indent="0" algn="just">
              <a:buNone/>
            </a:pPr>
            <a:endParaRPr lang="lv-LV" sz="2000" b="1" dirty="0" smtClean="0">
              <a:latin typeface="Times New Roman" panose="02020603050405020304" pitchFamily="18" charset="0"/>
              <a:cs typeface="Times New Roman" panose="02020603050405020304" pitchFamily="18" charset="0"/>
            </a:endParaRPr>
          </a:p>
          <a:p>
            <a:pPr marL="0" indent="0" algn="just">
              <a:buNone/>
            </a:pPr>
            <a:r>
              <a:rPr lang="lv-LV" sz="2000" b="1" dirty="0" smtClean="0">
                <a:latin typeface="Times New Roman" panose="02020603050405020304" pitchFamily="18" charset="0"/>
                <a:cs typeface="Times New Roman" panose="02020603050405020304" pitchFamily="18" charset="0"/>
              </a:rPr>
              <a:t>Koksnes griešanas virzieni pret šķiedru virzienu:</a:t>
            </a:r>
          </a:p>
          <a:p>
            <a:pPr marL="457200" indent="-457200" algn="just">
              <a:buFont typeface="+mj-lt"/>
              <a:buAutoNum type="arabicPeriod"/>
            </a:pPr>
            <a:r>
              <a:rPr lang="lv-LV" sz="2000" dirty="0" smtClean="0">
                <a:latin typeface="Times New Roman" panose="02020603050405020304" pitchFamily="18" charset="0"/>
                <a:cs typeface="Times New Roman" panose="02020603050405020304" pitchFamily="18" charset="0"/>
              </a:rPr>
              <a:t>griešana perpendikulāri šķiedrām;</a:t>
            </a:r>
          </a:p>
          <a:p>
            <a:pPr marL="457200" indent="-457200" algn="just">
              <a:buFont typeface="+mj-lt"/>
              <a:buAutoNum type="arabicPeriod"/>
            </a:pPr>
            <a:r>
              <a:rPr lang="lv-LV" sz="2000" dirty="0" smtClean="0">
                <a:latin typeface="Times New Roman" panose="02020603050405020304" pitchFamily="18" charset="0"/>
                <a:cs typeface="Times New Roman" panose="02020603050405020304" pitchFamily="18" charset="0"/>
              </a:rPr>
              <a:t>griešana šķiedru virzienā;</a:t>
            </a:r>
          </a:p>
          <a:p>
            <a:pPr marL="457200" indent="-457200" algn="just">
              <a:buFont typeface="+mj-lt"/>
              <a:buAutoNum type="arabicPeriod"/>
            </a:pPr>
            <a:r>
              <a:rPr lang="lv-LV" sz="2000" dirty="0" smtClean="0">
                <a:latin typeface="Times New Roman" panose="02020603050405020304" pitchFamily="18" charset="0"/>
                <a:cs typeface="Times New Roman" panose="02020603050405020304" pitchFamily="18" charset="0"/>
              </a:rPr>
              <a:t>griešana šķērsām šķiedrām;</a:t>
            </a:r>
          </a:p>
          <a:p>
            <a:pPr marL="457200" indent="-457200" algn="just">
              <a:buFont typeface="+mj-lt"/>
              <a:buAutoNum type="arabicPeriod"/>
            </a:pPr>
            <a:r>
              <a:rPr lang="lv-LV" sz="2000" dirty="0" smtClean="0">
                <a:latin typeface="Times New Roman" panose="02020603050405020304" pitchFamily="18" charset="0"/>
                <a:cs typeface="Times New Roman" panose="02020603050405020304" pitchFamily="18" charset="0"/>
              </a:rPr>
              <a:t>Šķērsām sāniski šķiedrām;</a:t>
            </a:r>
          </a:p>
          <a:p>
            <a:pPr marL="457200" indent="-457200" algn="just">
              <a:buFont typeface="+mj-lt"/>
              <a:buAutoNum type="arabicPeriod"/>
            </a:pPr>
            <a:r>
              <a:rPr lang="lv-LV" sz="2000" dirty="0" smtClean="0">
                <a:latin typeface="Times New Roman" panose="02020603050405020304" pitchFamily="18" charset="0"/>
                <a:cs typeface="Times New Roman" panose="02020603050405020304" pitchFamily="18" charset="0"/>
              </a:rPr>
              <a:t>šķērsām šķiedrai radiālajā virzienā;</a:t>
            </a:r>
          </a:p>
          <a:p>
            <a:pPr marL="457200" indent="-457200" algn="just">
              <a:buFont typeface="+mj-lt"/>
              <a:buAutoNum type="arabicPeriod"/>
            </a:pPr>
            <a:r>
              <a:rPr lang="lv-LV" sz="2000" dirty="0" smtClean="0">
                <a:latin typeface="Times New Roman" panose="02020603050405020304" pitchFamily="18" charset="0"/>
                <a:cs typeface="Times New Roman" panose="02020603050405020304" pitchFamily="18" charset="0"/>
              </a:rPr>
              <a:t>sāniski šķiedru virzienā;</a:t>
            </a:r>
          </a:p>
          <a:p>
            <a:pPr marL="0" indent="0">
              <a:buNone/>
            </a:pPr>
            <a:endParaRPr lang="lv-LV" sz="2800"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9544" y="980728"/>
            <a:ext cx="3852936" cy="5472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aida numura vietturis 3"/>
          <p:cNvSpPr>
            <a:spLocks noGrp="1"/>
          </p:cNvSpPr>
          <p:nvPr>
            <p:ph type="sldNum" sz="quarter" idx="12"/>
          </p:nvPr>
        </p:nvSpPr>
        <p:spPr/>
        <p:txBody>
          <a:bodyPr/>
          <a:lstStyle/>
          <a:p>
            <a:fld id="{C2FA54AB-8FA5-41AC-9390-FA812C40A1D8}" type="slidenum">
              <a:rPr lang="lv-LV" smtClean="0"/>
              <a:t>19</a:t>
            </a:fld>
            <a:endParaRPr lang="lv-LV"/>
          </a:p>
        </p:txBody>
      </p:sp>
    </p:spTree>
    <p:extLst>
      <p:ext uri="{BB962C8B-B14F-4D97-AF65-F5344CB8AC3E}">
        <p14:creationId xmlns:p14="http://schemas.microsoft.com/office/powerpoint/2010/main" val="936141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864096"/>
          </a:xfrm>
        </p:spPr>
        <p:txBody>
          <a:bodyPr>
            <a:normAutofit fontScale="90000"/>
          </a:bodyPr>
          <a:lstStyle/>
          <a:p>
            <a:pPr algn="ctr"/>
            <a:r>
              <a:rPr lang="lv-LV" dirty="0" smtClean="0"/>
              <a:t> </a:t>
            </a:r>
            <a:r>
              <a:rPr lang="lv-LV" b="1" dirty="0" smtClean="0">
                <a:latin typeface="Times New Roman" panose="02020603050405020304" pitchFamily="18" charset="0"/>
                <a:cs typeface="Times New Roman" panose="02020603050405020304" pitchFamily="18" charset="0"/>
              </a:rPr>
              <a:t>Griešanas spēks</a:t>
            </a:r>
            <a:br>
              <a:rPr lang="lv-LV" b="1" dirty="0" smtClean="0">
                <a:latin typeface="Times New Roman" panose="02020603050405020304" pitchFamily="18" charset="0"/>
                <a:cs typeface="Times New Roman" panose="02020603050405020304" pitchFamily="18" charset="0"/>
              </a:rPr>
            </a:br>
            <a:r>
              <a:rPr lang="lv-LV" b="1" dirty="0" smtClean="0">
                <a:latin typeface="Times New Roman" panose="02020603050405020304" pitchFamily="18" charset="0"/>
                <a:cs typeface="Times New Roman" panose="02020603050405020304" pitchFamily="18" charset="0"/>
              </a:rPr>
              <a:t/>
            </a:r>
            <a:br>
              <a:rPr lang="lv-LV" b="1" dirty="0" smtClean="0">
                <a:latin typeface="Times New Roman" panose="02020603050405020304" pitchFamily="18" charset="0"/>
                <a:cs typeface="Times New Roman" panose="02020603050405020304" pitchFamily="18" charset="0"/>
              </a:rPr>
            </a:br>
            <a:r>
              <a:rPr lang="lv-LV" b="1" dirty="0">
                <a:latin typeface="Times New Roman" panose="02020603050405020304" pitchFamily="18" charset="0"/>
                <a:cs typeface="Times New Roman" panose="02020603050405020304" pitchFamily="18" charset="0"/>
              </a:rPr>
              <a:t/>
            </a:r>
            <a:br>
              <a:rPr lang="lv-LV" b="1" dirty="0">
                <a:latin typeface="Times New Roman" panose="02020603050405020304" pitchFamily="18" charset="0"/>
                <a:cs typeface="Times New Roman" panose="02020603050405020304" pitchFamily="18" charset="0"/>
              </a:rPr>
            </a:br>
            <a:endParaRPr lang="lv-LV"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331640" y="980728"/>
            <a:ext cx="7056784" cy="5544616"/>
          </a:xfrm>
        </p:spPr>
        <p:txBody>
          <a:bodyPr>
            <a:normAutofit/>
          </a:bodyPr>
          <a:lstStyle/>
          <a:p>
            <a:pPr marL="381000" lvl="0" indent="-381000" fontAlgn="base">
              <a:lnSpc>
                <a:spcPct val="80000"/>
              </a:lnSpc>
              <a:spcAft>
                <a:spcPct val="0"/>
              </a:spcAft>
              <a:buNone/>
            </a:pPr>
            <a:r>
              <a:rPr kumimoji="0" lang="lv-LV" altLang="lv-LV" sz="20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Griešanas </a:t>
            </a:r>
            <a:r>
              <a:rPr kumimoji="0" lang="lv-LV" altLang="lv-LV" sz="2000" b="1"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spēks </a:t>
            </a:r>
            <a:r>
              <a:rPr kumimoji="0" lang="lv-LV" altLang="lv-LV" sz="20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ir spēks, kāds vajadzīgs, lai atgrieztu skaidas ar</a:t>
            </a:r>
          </a:p>
          <a:p>
            <a:pPr marL="381000" lvl="0" indent="-381000" fontAlgn="base">
              <a:lnSpc>
                <a:spcPct val="80000"/>
              </a:lnSpc>
              <a:spcAft>
                <a:spcPct val="0"/>
              </a:spcAft>
              <a:buNone/>
            </a:pPr>
            <a:r>
              <a:rPr kumimoji="0" lang="lv-LV" altLang="lv-LV" sz="20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1 mm</a:t>
            </a:r>
            <a:r>
              <a:rPr kumimoji="0" lang="lv-LV" altLang="lv-LV" sz="2000" b="0" i="0" u="none" strike="noStrike" kern="0" cap="none" spc="0" normalizeH="0" baseline="30000" noProof="0" dirty="0" smtClean="0">
                <a:ln>
                  <a:noFill/>
                </a:ln>
                <a:solidFill>
                  <a:srgbClr val="000000"/>
                </a:solidFill>
                <a:effectLst/>
                <a:uLnTx/>
                <a:uFillTx/>
                <a:latin typeface="Times New Roman" panose="02020603050405020304" pitchFamily="18" charset="0"/>
                <a:cs typeface="Times New Roman" panose="02020603050405020304" pitchFamily="18" charset="0"/>
              </a:rPr>
              <a:t>2  </a:t>
            </a:r>
            <a:r>
              <a:rPr kumimoji="0" lang="lv-LV" altLang="lv-LV" sz="20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šķērsgriezuma laukumu</a:t>
            </a:r>
            <a:r>
              <a:rPr lang="lv-LV" altLang="lv-LV" sz="2000" kern="0" dirty="0">
                <a:solidFill>
                  <a:srgbClr val="000000"/>
                </a:solidFill>
                <a:latin typeface="Times New Roman" panose="02020603050405020304" pitchFamily="18" charset="0"/>
                <a:cs typeface="Times New Roman" panose="02020603050405020304" pitchFamily="18" charset="0"/>
              </a:rPr>
              <a:t> </a:t>
            </a:r>
            <a:r>
              <a:rPr kumimoji="0" lang="lv-LV" altLang="lv-LV" sz="20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(to izsaka </a:t>
            </a:r>
            <a:r>
              <a:rPr kumimoji="0" lang="lv-LV" altLang="lv-LV" sz="2000" b="0" i="0" u="none" strike="noStrike" kern="0" cap="none" spc="0" normalizeH="0" baseline="0" noProof="0" dirty="0" err="1" smtClean="0">
                <a:ln>
                  <a:noFill/>
                </a:ln>
                <a:solidFill>
                  <a:srgbClr val="000000"/>
                </a:solidFill>
                <a:effectLst/>
                <a:uLnTx/>
                <a:uFillTx/>
                <a:latin typeface="Times New Roman" panose="02020603050405020304" pitchFamily="18" charset="0"/>
                <a:cs typeface="Times New Roman" panose="02020603050405020304" pitchFamily="18" charset="0"/>
              </a:rPr>
              <a:t>kG</a:t>
            </a:r>
            <a:r>
              <a:rPr kumimoji="0" lang="lv-LV" altLang="lv-LV" sz="20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/mm</a:t>
            </a:r>
            <a:r>
              <a:rPr kumimoji="0" lang="lv-LV" altLang="lv-LV" sz="2000" b="1" i="0" u="none" strike="noStrike" kern="0" cap="none" spc="0" normalizeH="0" baseline="30000" noProof="0" dirty="0" smtClean="0">
                <a:ln>
                  <a:noFill/>
                </a:ln>
                <a:solidFill>
                  <a:srgbClr val="000000"/>
                </a:solidFill>
                <a:effectLst/>
                <a:uLnTx/>
                <a:uFillTx/>
                <a:latin typeface="Times New Roman" panose="02020603050405020304" pitchFamily="18" charset="0"/>
                <a:cs typeface="Times New Roman" panose="02020603050405020304" pitchFamily="18" charset="0"/>
              </a:rPr>
              <a:t>2</a:t>
            </a:r>
            <a:r>
              <a:rPr kumimoji="0" lang="lv-LV" altLang="lv-LV" sz="20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a:t>
            </a:r>
          </a:p>
          <a:p>
            <a:pPr marL="381000" lvl="0" indent="-381000" fontAlgn="base">
              <a:lnSpc>
                <a:spcPct val="80000"/>
              </a:lnSpc>
              <a:spcAft>
                <a:spcPct val="0"/>
              </a:spcAft>
              <a:buNone/>
            </a:pPr>
            <a:endParaRPr kumimoji="0" lang="lv-LV" altLang="lv-LV" sz="20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endParaRPr>
          </a:p>
          <a:p>
            <a:pPr marL="381000" lvl="0" indent="-381000" fontAlgn="base">
              <a:lnSpc>
                <a:spcPct val="80000"/>
              </a:lnSpc>
              <a:spcAft>
                <a:spcPct val="0"/>
              </a:spcAft>
              <a:buNone/>
            </a:pPr>
            <a:r>
              <a:rPr kumimoji="0" lang="lv-LV" altLang="lv-LV" sz="2000" b="1"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Griešanas spēku ietekmē</a:t>
            </a:r>
            <a:r>
              <a:rPr kumimoji="0" lang="lv-LV" altLang="lv-LV" sz="20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a:t>
            </a:r>
            <a:r>
              <a:rPr lang="lv-LV" altLang="lv-LV" sz="2000" b="1" kern="0" dirty="0">
                <a:solidFill>
                  <a:srgbClr val="000000"/>
                </a:solidFill>
                <a:latin typeface="Times New Roman" panose="02020603050405020304" pitchFamily="18" charset="0"/>
                <a:cs typeface="Times New Roman" panose="02020603050405020304" pitchFamily="18" charset="0"/>
              </a:rPr>
              <a:t> </a:t>
            </a:r>
            <a:r>
              <a:rPr kumimoji="0" lang="lv-LV" altLang="lv-LV" sz="2000" b="1"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Koku suga. </a:t>
            </a:r>
          </a:p>
          <a:p>
            <a:pPr marL="0" lvl="0" indent="0" fontAlgn="base">
              <a:lnSpc>
                <a:spcPct val="80000"/>
              </a:lnSpc>
              <a:spcAft>
                <a:spcPct val="0"/>
              </a:spcAft>
              <a:buNone/>
            </a:pPr>
            <a:r>
              <a:rPr kumimoji="0" lang="lv-LV" altLang="lv-LV" sz="20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Ja par </a:t>
            </a:r>
            <a:r>
              <a:rPr kumimoji="0" lang="lv-LV" altLang="lv-LV" sz="2000" b="1"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"1" </a:t>
            </a:r>
            <a:r>
              <a:rPr kumimoji="0" lang="lv-LV" altLang="lv-LV" sz="20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pieņem spēku, kas nepieciešams, lai grieztu </a:t>
            </a:r>
          </a:p>
          <a:p>
            <a:pPr marL="381000" lvl="0" indent="-381000" fontAlgn="base">
              <a:lnSpc>
                <a:spcPct val="80000"/>
              </a:lnSpc>
              <a:spcAft>
                <a:spcPct val="0"/>
              </a:spcAft>
              <a:buNone/>
            </a:pPr>
            <a:r>
              <a:rPr kumimoji="0" lang="lv-LV" altLang="lv-LV" sz="20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priedes koksni, tad griešanas spēks, apstrādājot citu koku sugu</a:t>
            </a:r>
            <a:r>
              <a:rPr lang="lv-LV" altLang="lv-LV" sz="2000" kern="0" noProof="0" dirty="0" smtClean="0">
                <a:solidFill>
                  <a:srgbClr val="000000"/>
                </a:solidFill>
                <a:latin typeface="Times New Roman" panose="02020603050405020304" pitchFamily="18" charset="0"/>
                <a:cs typeface="Times New Roman" panose="02020603050405020304" pitchFamily="18" charset="0"/>
              </a:rPr>
              <a:t> </a:t>
            </a:r>
            <a:r>
              <a:rPr kumimoji="0" lang="lv-LV" altLang="lv-LV" sz="20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sagataves, </a:t>
            </a:r>
          </a:p>
          <a:p>
            <a:pPr fontAlgn="base">
              <a:lnSpc>
                <a:spcPct val="80000"/>
              </a:lnSpc>
              <a:spcAft>
                <a:spcPct val="0"/>
              </a:spcAft>
            </a:pPr>
            <a:r>
              <a:rPr kumimoji="0" lang="lv-LV" altLang="lv-LV" sz="20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liepai ir 0,8,</a:t>
            </a:r>
          </a:p>
          <a:p>
            <a:pPr fontAlgn="base">
              <a:lnSpc>
                <a:spcPct val="80000"/>
              </a:lnSpc>
              <a:spcAft>
                <a:spcPct val="0"/>
              </a:spcAft>
            </a:pPr>
            <a:r>
              <a:rPr kumimoji="0" lang="lv-LV" altLang="lv-LV" sz="20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apsei - 0,85, </a:t>
            </a:r>
          </a:p>
          <a:p>
            <a:pPr fontAlgn="base">
              <a:lnSpc>
                <a:spcPct val="80000"/>
              </a:lnSpc>
              <a:spcAft>
                <a:spcPct val="0"/>
              </a:spcAft>
            </a:pPr>
            <a:r>
              <a:rPr kumimoji="0" lang="lv-LV" altLang="lv-LV" sz="20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eglei - 0,95, </a:t>
            </a:r>
          </a:p>
          <a:p>
            <a:pPr fontAlgn="base">
              <a:lnSpc>
                <a:spcPct val="80000"/>
              </a:lnSpc>
              <a:spcAft>
                <a:spcPct val="0"/>
              </a:spcAft>
            </a:pPr>
            <a:r>
              <a:rPr kumimoji="0" lang="lv-LV" altLang="lv-LV" sz="20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alksnim -1,05,</a:t>
            </a:r>
          </a:p>
          <a:p>
            <a:pPr fontAlgn="base">
              <a:lnSpc>
                <a:spcPct val="80000"/>
              </a:lnSpc>
              <a:spcAft>
                <a:spcPct val="0"/>
              </a:spcAft>
            </a:pPr>
            <a:r>
              <a:rPr kumimoji="0" lang="lv-LV" altLang="lv-LV" sz="20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bērzam - 1,25, </a:t>
            </a:r>
          </a:p>
          <a:p>
            <a:pPr fontAlgn="base">
              <a:lnSpc>
                <a:spcPct val="80000"/>
              </a:lnSpc>
              <a:spcAft>
                <a:spcPct val="0"/>
              </a:spcAft>
            </a:pPr>
            <a:r>
              <a:rPr kumimoji="0" lang="lv-LV" altLang="lv-LV" sz="20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osim - 1,4,</a:t>
            </a:r>
          </a:p>
          <a:p>
            <a:pPr fontAlgn="base">
              <a:lnSpc>
                <a:spcPct val="80000"/>
              </a:lnSpc>
              <a:spcAft>
                <a:spcPct val="0"/>
              </a:spcAft>
            </a:pPr>
            <a:r>
              <a:rPr kumimoji="0" lang="lv-LV" altLang="lv-LV" sz="20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skābardim -1,</a:t>
            </a:r>
          </a:p>
          <a:p>
            <a:pPr fontAlgn="base">
              <a:lnSpc>
                <a:spcPct val="80000"/>
              </a:lnSpc>
              <a:spcAft>
                <a:spcPct val="0"/>
              </a:spcAft>
            </a:pPr>
            <a:r>
              <a:rPr kumimoji="0" lang="lv-LV" altLang="lv-LV" sz="20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ozolam - 1,7.</a:t>
            </a:r>
          </a:p>
          <a:p>
            <a:pPr marL="0" indent="0">
              <a:buNone/>
            </a:pPr>
            <a:endParaRPr lang="lv-LV" dirty="0"/>
          </a:p>
        </p:txBody>
      </p:sp>
      <p:sp>
        <p:nvSpPr>
          <p:cNvPr id="4" name="Slaida numura vietturis 3"/>
          <p:cNvSpPr>
            <a:spLocks noGrp="1"/>
          </p:cNvSpPr>
          <p:nvPr>
            <p:ph type="sldNum" sz="quarter" idx="12"/>
          </p:nvPr>
        </p:nvSpPr>
        <p:spPr/>
        <p:txBody>
          <a:bodyPr/>
          <a:lstStyle/>
          <a:p>
            <a:fld id="{C2FA54AB-8FA5-41AC-9390-FA812C40A1D8}" type="slidenum">
              <a:rPr lang="lv-LV" smtClean="0"/>
              <a:t>20</a:t>
            </a:fld>
            <a:endParaRPr lang="lv-LV"/>
          </a:p>
        </p:txBody>
      </p:sp>
    </p:spTree>
    <p:extLst>
      <p:ext uri="{BB962C8B-B14F-4D97-AF65-F5344CB8AC3E}">
        <p14:creationId xmlns:p14="http://schemas.microsoft.com/office/powerpoint/2010/main" val="32843655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03648" y="332656"/>
            <a:ext cx="6696744" cy="5256584"/>
          </a:xfrm>
        </p:spPr>
        <p:txBody>
          <a:bodyPr>
            <a:noAutofit/>
          </a:bodyPr>
          <a:lstStyle/>
          <a:p>
            <a:pPr lvl="0" algn="just" fontAlgn="base">
              <a:lnSpc>
                <a:spcPct val="90000"/>
              </a:lnSpc>
              <a:spcAft>
                <a:spcPct val="0"/>
              </a:spcAft>
              <a:buNone/>
            </a:pPr>
            <a:endParaRPr lang="lv-LV" altLang="lv-LV" sz="2600" b="1" kern="0" dirty="0">
              <a:solidFill>
                <a:srgbClr val="000000"/>
              </a:solidFill>
              <a:latin typeface="Arial"/>
            </a:endParaRPr>
          </a:p>
          <a:p>
            <a:pPr lvl="0" algn="ctr" fontAlgn="base">
              <a:lnSpc>
                <a:spcPct val="90000"/>
              </a:lnSpc>
              <a:spcAft>
                <a:spcPct val="0"/>
              </a:spcAft>
              <a:buNone/>
            </a:pPr>
            <a:r>
              <a:rPr kumimoji="0" lang="lv-LV" altLang="lv-LV" sz="3600" b="1"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Koksnes mitrums </a:t>
            </a:r>
          </a:p>
          <a:p>
            <a:pPr lvl="0" algn="ctr" fontAlgn="base">
              <a:lnSpc>
                <a:spcPct val="90000"/>
              </a:lnSpc>
              <a:spcAft>
                <a:spcPct val="0"/>
              </a:spcAft>
              <a:buNone/>
            </a:pPr>
            <a:endParaRPr kumimoji="0" lang="lv-LV" altLang="lv-LV" sz="2800" b="1"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endParaRPr>
          </a:p>
          <a:p>
            <a:pPr lvl="0" algn="just" fontAlgn="base">
              <a:lnSpc>
                <a:spcPct val="90000"/>
              </a:lnSpc>
              <a:spcAft>
                <a:spcPct val="0"/>
              </a:spcAft>
              <a:buNone/>
            </a:pPr>
            <a:r>
              <a:rPr kumimoji="0" lang="lv-LV" altLang="lv-LV" sz="20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griešanas spēku ietekmē diezgan maz. </a:t>
            </a:r>
          </a:p>
          <a:p>
            <a:pPr lvl="0" fontAlgn="base">
              <a:lnSpc>
                <a:spcPct val="90000"/>
              </a:lnSpc>
              <a:spcAft>
                <a:spcPct val="0"/>
              </a:spcAft>
              <a:buNone/>
            </a:pPr>
            <a:r>
              <a:rPr kumimoji="0" lang="lv-LV" altLang="lv-LV" sz="2000" b="1"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Palielinoties</a:t>
            </a:r>
            <a:r>
              <a:rPr kumimoji="0" lang="lv-LV" altLang="lv-LV" sz="20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 mitrumam līdz 30%, koksnes mehāniskā stiprība</a:t>
            </a:r>
            <a:r>
              <a:rPr kumimoji="0" lang="lv-LV" altLang="lv-LV" sz="2000" b="0" i="0" u="none" strike="noStrike" kern="0" cap="none" spc="0" normalizeH="0" noProof="0" dirty="0" smtClean="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lv-LV" altLang="lv-LV" sz="20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samazinās.</a:t>
            </a:r>
          </a:p>
          <a:p>
            <a:pPr lvl="0" fontAlgn="base">
              <a:lnSpc>
                <a:spcPct val="90000"/>
              </a:lnSpc>
              <a:spcAft>
                <a:spcPct val="0"/>
              </a:spcAft>
              <a:buNone/>
            </a:pPr>
            <a:r>
              <a:rPr kumimoji="0" lang="lv-LV" altLang="lv-LV" sz="2000" b="1"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Ja</a:t>
            </a:r>
            <a:r>
              <a:rPr kumimoji="0" lang="lv-LV" altLang="lv-LV" sz="20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 mitrums palielinās virs 30%, mehāniskā stiprība</a:t>
            </a:r>
            <a:r>
              <a:rPr kumimoji="0" lang="lv-LV" altLang="lv-LV" sz="2000" b="0" i="0" u="none" strike="noStrike" kern="0" cap="none" spc="0" normalizeH="0" noProof="0" dirty="0" smtClean="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lv-LV" altLang="lv-LV" sz="20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nemainās, bet koksnē esošais mitrums kalpo kā «smērviela»</a:t>
            </a:r>
            <a:r>
              <a:rPr kumimoji="0" lang="lv-LV" altLang="lv-LV" sz="2000" b="0" i="0" u="none" strike="noStrike" kern="0" cap="none" spc="0" normalizeH="0" noProof="0" dirty="0" smtClean="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lv-LV" altLang="lv-LV" sz="20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grieznim.</a:t>
            </a:r>
          </a:p>
          <a:p>
            <a:pPr lvl="0" fontAlgn="base">
              <a:lnSpc>
                <a:spcPct val="90000"/>
              </a:lnSpc>
              <a:spcAft>
                <a:spcPct val="0"/>
              </a:spcAft>
              <a:buNone/>
            </a:pPr>
            <a:r>
              <a:rPr kumimoji="0" lang="lv-LV" altLang="lv-LV" sz="2000" b="1"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Tas nozīmē</a:t>
            </a:r>
            <a:r>
              <a:rPr kumimoji="0" lang="lv-LV" altLang="lv-LV" sz="20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 ka griešanai</a:t>
            </a:r>
            <a:r>
              <a:rPr kumimoji="0" lang="lv-LV" altLang="lv-LV" sz="2000" b="0" i="0" u="none" strike="noStrike" kern="0" cap="none" spc="0" normalizeH="0" noProof="0" dirty="0" smtClean="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lv-LV" altLang="lv-LV" sz="20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nepieciešamais spēks nedaudz samazinās.</a:t>
            </a:r>
          </a:p>
          <a:p>
            <a:pPr lvl="0" fontAlgn="base">
              <a:lnSpc>
                <a:spcPct val="90000"/>
              </a:lnSpc>
              <a:spcAft>
                <a:spcPct val="0"/>
              </a:spcAft>
              <a:buNone/>
            </a:pPr>
            <a:endParaRPr kumimoji="0" lang="lv-LV" altLang="lv-LV" sz="2000" b="0" i="0" u="none" strike="noStrike" kern="0" cap="none" spc="0" normalizeH="0" baseline="0" noProof="0" dirty="0" smtClean="0">
              <a:ln>
                <a:noFill/>
              </a:ln>
              <a:solidFill>
                <a:srgbClr val="000000"/>
              </a:solidFill>
              <a:effectLst/>
              <a:uLnTx/>
              <a:uFillTx/>
              <a:latin typeface="Arial"/>
              <a:ea typeface="+mn-ea"/>
              <a:cs typeface="+mn-cs"/>
            </a:endParaRPr>
          </a:p>
          <a:p>
            <a:pPr marL="0" indent="0">
              <a:buNone/>
            </a:pPr>
            <a:endParaRPr lang="lv-LV" dirty="0"/>
          </a:p>
        </p:txBody>
      </p:sp>
      <p:sp>
        <p:nvSpPr>
          <p:cNvPr id="2" name="Slaida numura vietturis 1"/>
          <p:cNvSpPr>
            <a:spLocks noGrp="1"/>
          </p:cNvSpPr>
          <p:nvPr>
            <p:ph type="sldNum" sz="quarter" idx="12"/>
          </p:nvPr>
        </p:nvSpPr>
        <p:spPr/>
        <p:txBody>
          <a:bodyPr/>
          <a:lstStyle/>
          <a:p>
            <a:fld id="{C2FA54AB-8FA5-41AC-9390-FA812C40A1D8}" type="slidenum">
              <a:rPr lang="lv-LV" smtClean="0"/>
              <a:t>21</a:t>
            </a:fld>
            <a:endParaRPr lang="lv-LV"/>
          </a:p>
        </p:txBody>
      </p:sp>
    </p:spTree>
    <p:extLst>
      <p:ext uri="{BB962C8B-B14F-4D97-AF65-F5344CB8AC3E}">
        <p14:creationId xmlns:p14="http://schemas.microsoft.com/office/powerpoint/2010/main" val="41452912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03648" y="620688"/>
            <a:ext cx="6840760" cy="4896544"/>
          </a:xfrm>
        </p:spPr>
        <p:txBody>
          <a:bodyPr>
            <a:noAutofit/>
          </a:bodyPr>
          <a:lstStyle/>
          <a:p>
            <a:pPr marL="0" indent="0" algn="ctr">
              <a:buNone/>
            </a:pPr>
            <a:r>
              <a:rPr lang="lv-LV" sz="3600" b="1" dirty="0" smtClean="0">
                <a:latin typeface="Times New Roman" panose="02020603050405020304" pitchFamily="18" charset="0"/>
                <a:cs typeface="Times New Roman" panose="02020603050405020304" pitchFamily="18" charset="0"/>
              </a:rPr>
              <a:t>Griešanas veids</a:t>
            </a:r>
          </a:p>
          <a:p>
            <a:pPr algn="ctr"/>
            <a:endParaRPr lang="lv-LV" sz="3600" b="1" dirty="0" smtClean="0">
              <a:latin typeface="Times New Roman" panose="02020603050405020304" pitchFamily="18" charset="0"/>
              <a:cs typeface="Times New Roman" panose="02020603050405020304" pitchFamily="18" charset="0"/>
            </a:endParaRPr>
          </a:p>
          <a:p>
            <a:pPr algn="just"/>
            <a:r>
              <a:rPr lang="lv-LV" sz="2000" dirty="0" smtClean="0">
                <a:latin typeface="Times New Roman" panose="02020603050405020304" pitchFamily="18" charset="0"/>
                <a:cs typeface="Times New Roman" panose="02020603050405020304" pitchFamily="18" charset="0"/>
              </a:rPr>
              <a:t>Vislielākā piepūle vajadzīga, griežot koksni šķērsām šķiedrām.</a:t>
            </a:r>
          </a:p>
          <a:p>
            <a:pPr algn="just"/>
            <a:r>
              <a:rPr lang="lv-LV" sz="2000" dirty="0" smtClean="0">
                <a:latin typeface="Times New Roman" panose="02020603050405020304" pitchFamily="18" charset="0"/>
                <a:cs typeface="Times New Roman" panose="02020603050405020304" pitchFamily="18" charset="0"/>
              </a:rPr>
              <a:t>Griežot koksni paralēli šķiedrām, slīpi tiek pārgriezts nedaudz šķiedru, galvenokārt koksnes greizšķiedrainības vai māzerainuma dēļ. </a:t>
            </a:r>
          </a:p>
          <a:p>
            <a:pPr algn="just"/>
            <a:r>
              <a:rPr lang="lv-LV" sz="2000" dirty="0" smtClean="0">
                <a:latin typeface="Times New Roman" panose="02020603050405020304" pitchFamily="18" charset="0"/>
                <a:cs typeface="Times New Roman" panose="02020603050405020304" pitchFamily="18" charset="0"/>
              </a:rPr>
              <a:t>Griešana pēc šī paņēmiena ir 2 - 2,5 reizes vieglāka nekā griešana šķērsām šķiedrām. </a:t>
            </a:r>
          </a:p>
          <a:p>
            <a:pPr algn="just"/>
            <a:r>
              <a:rPr lang="lv-LV" sz="2000" dirty="0" smtClean="0">
                <a:latin typeface="Times New Roman" panose="02020603050405020304" pitchFamily="18" charset="0"/>
                <a:cs typeface="Times New Roman" panose="02020603050405020304" pitchFamily="18" charset="0"/>
              </a:rPr>
              <a:t>Griezt koksni tangenciālajā virzienā ir vēl vieglāk, jo tad vajadzīgais spēks salīdzinājumā ar griešanu šķērsām koksnes šķiedrām ir 5 - 6 reizes mazāks.</a:t>
            </a:r>
          </a:p>
          <a:p>
            <a:pPr marL="0" indent="0">
              <a:buNone/>
            </a:pPr>
            <a:endParaRPr lang="lv-LV" sz="1600" dirty="0"/>
          </a:p>
        </p:txBody>
      </p:sp>
      <p:sp>
        <p:nvSpPr>
          <p:cNvPr id="2" name="Slaida numura vietturis 1"/>
          <p:cNvSpPr>
            <a:spLocks noGrp="1"/>
          </p:cNvSpPr>
          <p:nvPr>
            <p:ph type="sldNum" sz="quarter" idx="12"/>
          </p:nvPr>
        </p:nvSpPr>
        <p:spPr/>
        <p:txBody>
          <a:bodyPr/>
          <a:lstStyle/>
          <a:p>
            <a:fld id="{C2FA54AB-8FA5-41AC-9390-FA812C40A1D8}" type="slidenum">
              <a:rPr lang="lv-LV" smtClean="0"/>
              <a:t>22</a:t>
            </a:fld>
            <a:endParaRPr lang="lv-LV"/>
          </a:p>
        </p:txBody>
      </p:sp>
    </p:spTree>
    <p:extLst>
      <p:ext uri="{BB962C8B-B14F-4D97-AF65-F5344CB8AC3E}">
        <p14:creationId xmlns:p14="http://schemas.microsoft.com/office/powerpoint/2010/main" val="620687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656" y="188640"/>
            <a:ext cx="6589199" cy="936104"/>
          </a:xfrm>
        </p:spPr>
        <p:txBody>
          <a:bodyPr/>
          <a:lstStyle/>
          <a:p>
            <a:pPr algn="ctr"/>
            <a:r>
              <a:rPr lang="lv-LV" b="1" dirty="0" smtClean="0">
                <a:latin typeface="Times New Roman" panose="02020603050405020304" pitchFamily="18" charset="0"/>
                <a:cs typeface="Times New Roman" panose="02020603050405020304" pitchFamily="18" charset="0"/>
              </a:rPr>
              <a:t>Skaidas forma</a:t>
            </a:r>
            <a:endParaRPr lang="lv-LV"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59632" y="1196752"/>
            <a:ext cx="7056784" cy="5328592"/>
          </a:xfrm>
        </p:spPr>
        <p:txBody>
          <a:bodyPr>
            <a:noAutofit/>
          </a:bodyPr>
          <a:lstStyle/>
          <a:p>
            <a:pPr marL="0" indent="0">
              <a:buNone/>
            </a:pPr>
            <a:endParaRPr lang="lv-LV" dirty="0" smtClean="0"/>
          </a:p>
          <a:p>
            <a:pPr marL="0" indent="0" algn="just">
              <a:buNone/>
            </a:pPr>
            <a:r>
              <a:rPr lang="lv-LV" sz="2000" b="1" dirty="0" smtClean="0">
                <a:latin typeface="Times New Roman" panose="02020603050405020304" pitchFamily="18" charset="0"/>
                <a:cs typeface="Times New Roman" panose="02020603050405020304" pitchFamily="18" charset="0"/>
              </a:rPr>
              <a:t>Atkarībā no griešanas veida mainās arī skaidas forma. </a:t>
            </a:r>
          </a:p>
          <a:p>
            <a:pPr algn="just"/>
            <a:r>
              <a:rPr lang="lv-LV" sz="2000" dirty="0" smtClean="0">
                <a:latin typeface="Times New Roman" panose="02020603050405020304" pitchFamily="18" charset="0"/>
                <a:cs typeface="Times New Roman" panose="02020603050405020304" pitchFamily="18" charset="0"/>
              </a:rPr>
              <a:t>Griežot koksni gala virsmā šķērsām šķiedrām, koksnes daļiņas lūst un birst, skaidas ir sīkas un drupatainas. </a:t>
            </a:r>
          </a:p>
          <a:p>
            <a:pPr algn="just"/>
            <a:r>
              <a:rPr lang="lv-LV" sz="2000" dirty="0" smtClean="0">
                <a:latin typeface="Times New Roman" panose="02020603050405020304" pitchFamily="18" charset="0"/>
                <a:cs typeface="Times New Roman" panose="02020603050405020304" pitchFamily="18" charset="0"/>
              </a:rPr>
              <a:t>Turpretī, griežot koksni šķiedru virzienā, rodas elastīga lentveida skaida, kas parasti savijas spirālē. </a:t>
            </a:r>
          </a:p>
          <a:p>
            <a:pPr algn="just"/>
            <a:r>
              <a:rPr lang="lv-LV" sz="2000" dirty="0" smtClean="0">
                <a:latin typeface="Times New Roman" panose="02020603050405020304" pitchFamily="18" charset="0"/>
                <a:cs typeface="Times New Roman" panose="02020603050405020304" pitchFamily="18" charset="0"/>
              </a:rPr>
              <a:t>Ja koksni griež šķiedru šķērsvirzienā, rodas lūstošas skaidas, apstrādātā virsma ir rupja.</a:t>
            </a:r>
          </a:p>
          <a:p>
            <a:pPr marL="0" indent="0">
              <a:buNone/>
            </a:pPr>
            <a:endParaRPr lang="lv-LV" dirty="0"/>
          </a:p>
        </p:txBody>
      </p:sp>
      <p:sp>
        <p:nvSpPr>
          <p:cNvPr id="4" name="Slaida numura vietturis 3"/>
          <p:cNvSpPr>
            <a:spLocks noGrp="1"/>
          </p:cNvSpPr>
          <p:nvPr>
            <p:ph type="sldNum" sz="quarter" idx="12"/>
          </p:nvPr>
        </p:nvSpPr>
        <p:spPr/>
        <p:txBody>
          <a:bodyPr/>
          <a:lstStyle/>
          <a:p>
            <a:fld id="{C2FA54AB-8FA5-41AC-9390-FA812C40A1D8}" type="slidenum">
              <a:rPr lang="lv-LV" smtClean="0"/>
              <a:t>23</a:t>
            </a:fld>
            <a:endParaRPr lang="lv-LV"/>
          </a:p>
        </p:txBody>
      </p:sp>
    </p:spTree>
    <p:extLst>
      <p:ext uri="{BB962C8B-B14F-4D97-AF65-F5344CB8AC3E}">
        <p14:creationId xmlns:p14="http://schemas.microsoft.com/office/powerpoint/2010/main" val="12280895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188640"/>
            <a:ext cx="6589199" cy="948234"/>
          </a:xfrm>
        </p:spPr>
        <p:txBody>
          <a:bodyPr/>
          <a:lstStyle/>
          <a:p>
            <a:pPr algn="ctr"/>
            <a:r>
              <a:rPr lang="lv-LV" b="1" dirty="0" smtClean="0">
                <a:latin typeface="Times New Roman" panose="02020603050405020304" pitchFamily="18" charset="0"/>
                <a:cs typeface="Times New Roman" panose="02020603050405020304" pitchFamily="18" charset="0"/>
              </a:rPr>
              <a:t>Skaidas biezums</a:t>
            </a:r>
            <a:endParaRPr lang="lv-LV"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331640" y="1196752"/>
            <a:ext cx="6984776" cy="4464496"/>
          </a:xfrm>
        </p:spPr>
        <p:txBody>
          <a:bodyPr>
            <a:noAutofit/>
          </a:bodyPr>
          <a:lstStyle/>
          <a:p>
            <a:pPr marL="0" indent="0" algn="just">
              <a:buNone/>
            </a:pPr>
            <a:r>
              <a:rPr lang="lv-LV" sz="2000" b="1" dirty="0" smtClean="0">
                <a:latin typeface="Times New Roman" panose="02020603050405020304" pitchFamily="18" charset="0"/>
                <a:cs typeface="Times New Roman" panose="02020603050405020304" pitchFamily="18" charset="0"/>
              </a:rPr>
              <a:t>Ja par "1" pieņem spēku, kas nepieciešams, lai atgrieztu 1 mm biezu skaidu, tad </a:t>
            </a:r>
          </a:p>
          <a:p>
            <a:pPr algn="just"/>
            <a:r>
              <a:rPr lang="lv-LV" sz="2000" dirty="0" smtClean="0">
                <a:latin typeface="Times New Roman" panose="02020603050405020304" pitchFamily="18" charset="0"/>
                <a:cs typeface="Times New Roman" panose="02020603050405020304" pitchFamily="18" charset="0"/>
              </a:rPr>
              <a:t>0,5 mm biezai skaidai vajag 1,2;  </a:t>
            </a:r>
          </a:p>
          <a:p>
            <a:pPr algn="just"/>
            <a:r>
              <a:rPr lang="lv-LV" sz="2000" dirty="0" smtClean="0">
                <a:latin typeface="Times New Roman" panose="02020603050405020304" pitchFamily="18" charset="0"/>
                <a:cs typeface="Times New Roman" panose="02020603050405020304" pitchFamily="18" charset="0"/>
              </a:rPr>
              <a:t>0,2 mm biezai - 1,7 </a:t>
            </a:r>
            <a:endParaRPr lang="lv-LV" sz="2000" dirty="0">
              <a:latin typeface="Times New Roman" panose="02020603050405020304" pitchFamily="18" charset="0"/>
              <a:cs typeface="Times New Roman" panose="02020603050405020304" pitchFamily="18" charset="0"/>
            </a:endParaRPr>
          </a:p>
          <a:p>
            <a:pPr algn="just"/>
            <a:r>
              <a:rPr lang="lv-LV" sz="2000" dirty="0" smtClean="0">
                <a:latin typeface="Times New Roman" panose="02020603050405020304" pitchFamily="18" charset="0"/>
                <a:cs typeface="Times New Roman" panose="02020603050405020304" pitchFamily="18" charset="0"/>
              </a:rPr>
              <a:t>0,04 mm - 3,1 reizi vairāk. </a:t>
            </a:r>
          </a:p>
          <a:p>
            <a:pPr marL="0" indent="0" algn="just">
              <a:buNone/>
            </a:pPr>
            <a:r>
              <a:rPr lang="lv-LV" sz="2000" dirty="0" smtClean="0">
                <a:latin typeface="Times New Roman" panose="02020603050405020304" pitchFamily="18" charset="0"/>
                <a:cs typeface="Times New Roman" panose="02020603050405020304" pitchFamily="18" charset="0"/>
              </a:rPr>
              <a:t>Tāpēc ir izdevīgāk zāģēt ar zāģu ripām, kuru zobi nav blīvi cits pie cita; </a:t>
            </a:r>
          </a:p>
          <a:p>
            <a:pPr marL="0" indent="0" algn="just">
              <a:buNone/>
            </a:pPr>
            <a:r>
              <a:rPr lang="lv-LV" sz="2000" dirty="0">
                <a:latin typeface="Times New Roman" panose="02020603050405020304" pitchFamily="18" charset="0"/>
                <a:cs typeface="Times New Roman" panose="02020603050405020304" pitchFamily="18" charset="0"/>
              </a:rPr>
              <a:t>Š</a:t>
            </a:r>
            <a:r>
              <a:rPr lang="lv-LV" sz="2000" dirty="0" smtClean="0">
                <a:latin typeface="Times New Roman" panose="02020603050405020304" pitchFamily="18" charset="0"/>
                <a:cs typeface="Times New Roman" panose="02020603050405020304" pitchFamily="18" charset="0"/>
              </a:rPr>
              <a:t>ajā gadījumā ar vienādu padevi un griešanas ātrumu katrs zobs nogriezīs biezāku skaidu.</a:t>
            </a:r>
          </a:p>
          <a:p>
            <a:pPr marL="0" indent="0">
              <a:buNone/>
            </a:pPr>
            <a:endParaRPr lang="lv-LV" dirty="0"/>
          </a:p>
        </p:txBody>
      </p:sp>
      <p:sp>
        <p:nvSpPr>
          <p:cNvPr id="4" name="Slaida numura vietturis 3"/>
          <p:cNvSpPr>
            <a:spLocks noGrp="1"/>
          </p:cNvSpPr>
          <p:nvPr>
            <p:ph type="sldNum" sz="quarter" idx="12"/>
          </p:nvPr>
        </p:nvSpPr>
        <p:spPr/>
        <p:txBody>
          <a:bodyPr/>
          <a:lstStyle/>
          <a:p>
            <a:fld id="{C2FA54AB-8FA5-41AC-9390-FA812C40A1D8}" type="slidenum">
              <a:rPr lang="lv-LV" smtClean="0"/>
              <a:t>24</a:t>
            </a:fld>
            <a:endParaRPr lang="lv-LV"/>
          </a:p>
        </p:txBody>
      </p:sp>
    </p:spTree>
    <p:extLst>
      <p:ext uri="{BB962C8B-B14F-4D97-AF65-F5344CB8AC3E}">
        <p14:creationId xmlns:p14="http://schemas.microsoft.com/office/powerpoint/2010/main" val="28698852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31640" y="0"/>
            <a:ext cx="6840760" cy="6858000"/>
          </a:xfrm>
        </p:spPr>
        <p:txBody>
          <a:bodyPr>
            <a:normAutofit/>
          </a:bodyPr>
          <a:lstStyle/>
          <a:p>
            <a:pPr marL="0" indent="0">
              <a:buNone/>
            </a:pPr>
            <a:endParaRPr lang="lv-LV" dirty="0" smtClean="0"/>
          </a:p>
          <a:p>
            <a:pPr marL="0" indent="0">
              <a:buNone/>
            </a:pPr>
            <a:endParaRPr lang="lv-LV" dirty="0"/>
          </a:p>
          <a:p>
            <a:pPr marL="0" indent="0">
              <a:buNone/>
            </a:pPr>
            <a:endParaRPr lang="lv-LV" dirty="0" smtClean="0"/>
          </a:p>
          <a:p>
            <a:pPr marL="0" indent="0" algn="ctr">
              <a:buNone/>
            </a:pPr>
            <a:r>
              <a:rPr lang="lv-LV" sz="3600" b="1" dirty="0" smtClean="0">
                <a:latin typeface="Times New Roman" panose="02020603050405020304" pitchFamily="18" charset="0"/>
                <a:cs typeface="Times New Roman" panose="02020603050405020304" pitchFamily="18" charset="0"/>
              </a:rPr>
              <a:t>Iezāģējuma dziļums</a:t>
            </a:r>
          </a:p>
          <a:p>
            <a:pPr marL="0" indent="0" algn="ctr">
              <a:buNone/>
            </a:pPr>
            <a:endParaRPr lang="lv-LV" sz="3600" b="1" dirty="0" smtClean="0">
              <a:latin typeface="Times New Roman" panose="02020603050405020304" pitchFamily="18" charset="0"/>
              <a:cs typeface="Times New Roman" panose="02020603050405020304" pitchFamily="18" charset="0"/>
            </a:endParaRPr>
          </a:p>
          <a:p>
            <a:pPr marL="0" indent="0" algn="just">
              <a:buNone/>
            </a:pPr>
            <a:r>
              <a:rPr lang="lv-LV" sz="2000" dirty="0" smtClean="0">
                <a:latin typeface="Times New Roman" panose="02020603050405020304" pitchFamily="18" charset="0"/>
                <a:cs typeface="Times New Roman" panose="02020603050405020304" pitchFamily="18" charset="0"/>
              </a:rPr>
              <a:t> Jo lielāks ir iezāģējuma dziļums, jo lielāks nepieciešamais griešanas spēks. </a:t>
            </a:r>
          </a:p>
          <a:p>
            <a:pPr algn="just"/>
            <a:r>
              <a:rPr lang="lv-LV" sz="2000" b="1" dirty="0" smtClean="0">
                <a:latin typeface="Times New Roman" panose="02020603050405020304" pitchFamily="18" charset="0"/>
                <a:cs typeface="Times New Roman" panose="02020603050405020304" pitchFamily="18" charset="0"/>
              </a:rPr>
              <a:t>Palielinoties</a:t>
            </a:r>
            <a:r>
              <a:rPr lang="lv-LV" sz="2000" dirty="0" smtClean="0">
                <a:latin typeface="Times New Roman" panose="02020603050405020304" pitchFamily="18" charset="0"/>
                <a:cs typeface="Times New Roman" panose="02020603050405020304" pitchFamily="18" charset="0"/>
              </a:rPr>
              <a:t> iezāģējuma dziļumam no 100 līdz 400 mm, griešanas spēks palielinās 1,2 reizes,</a:t>
            </a:r>
          </a:p>
          <a:p>
            <a:pPr algn="just"/>
            <a:r>
              <a:rPr lang="lv-LV" sz="2000" dirty="0" smtClean="0">
                <a:latin typeface="Times New Roman" panose="02020603050405020304" pitchFamily="18" charset="0"/>
                <a:cs typeface="Times New Roman" panose="02020603050405020304" pitchFamily="18" charset="0"/>
              </a:rPr>
              <a:t> bet, ja ir 1000 mm dziļš iezāģējums - 1,8 reizes.</a:t>
            </a:r>
          </a:p>
          <a:p>
            <a:pPr marL="0" indent="0">
              <a:buNone/>
            </a:pPr>
            <a:endParaRPr lang="lv-LV" dirty="0"/>
          </a:p>
        </p:txBody>
      </p:sp>
      <p:sp>
        <p:nvSpPr>
          <p:cNvPr id="2" name="Slaida numura vietturis 1"/>
          <p:cNvSpPr>
            <a:spLocks noGrp="1"/>
          </p:cNvSpPr>
          <p:nvPr>
            <p:ph type="sldNum" sz="quarter" idx="12"/>
          </p:nvPr>
        </p:nvSpPr>
        <p:spPr/>
        <p:txBody>
          <a:bodyPr/>
          <a:lstStyle/>
          <a:p>
            <a:fld id="{C2FA54AB-8FA5-41AC-9390-FA812C40A1D8}" type="slidenum">
              <a:rPr lang="lv-LV" smtClean="0"/>
              <a:t>25</a:t>
            </a:fld>
            <a:endParaRPr lang="lv-LV"/>
          </a:p>
        </p:txBody>
      </p:sp>
    </p:spTree>
    <p:extLst>
      <p:ext uri="{BB962C8B-B14F-4D97-AF65-F5344CB8AC3E}">
        <p14:creationId xmlns:p14="http://schemas.microsoft.com/office/powerpoint/2010/main" val="6525142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26" y="-10359"/>
            <a:ext cx="9144000" cy="1207111"/>
          </a:xfrm>
        </p:spPr>
        <p:txBody>
          <a:bodyPr>
            <a:normAutofit fontScale="90000"/>
          </a:bodyPr>
          <a:lstStyle/>
          <a:p>
            <a:pPr algn="ctr"/>
            <a:r>
              <a:rPr lang="lv-LV" sz="4000" b="1" dirty="0" smtClean="0">
                <a:latin typeface="Times New Roman" panose="02020603050405020304" pitchFamily="18" charset="0"/>
                <a:cs typeface="Times New Roman" panose="02020603050405020304" pitchFamily="18" charset="0"/>
              </a:rPr>
              <a:t>Kokapstrādes instrumentu iedalījums un tiem izvirzītās prasības</a:t>
            </a:r>
            <a:br>
              <a:rPr lang="lv-LV" sz="4000" b="1" dirty="0" smtClean="0">
                <a:latin typeface="Times New Roman" panose="02020603050405020304" pitchFamily="18" charset="0"/>
                <a:cs typeface="Times New Roman" panose="02020603050405020304" pitchFamily="18" charset="0"/>
              </a:rPr>
            </a:br>
            <a:r>
              <a:rPr lang="lv-LV" sz="4000" b="1" dirty="0" smtClean="0">
                <a:latin typeface="Times New Roman" panose="02020603050405020304" pitchFamily="18" charset="0"/>
                <a:cs typeface="Times New Roman" panose="02020603050405020304" pitchFamily="18" charset="0"/>
              </a:rPr>
              <a:t/>
            </a:r>
            <a:br>
              <a:rPr lang="lv-LV" sz="4000" b="1" dirty="0" smtClean="0">
                <a:latin typeface="Times New Roman" panose="02020603050405020304" pitchFamily="18" charset="0"/>
                <a:cs typeface="Times New Roman" panose="02020603050405020304" pitchFamily="18" charset="0"/>
              </a:rPr>
            </a:br>
            <a:r>
              <a:rPr lang="lv-LV" sz="4000" b="1" dirty="0" smtClean="0">
                <a:latin typeface="Times New Roman" panose="02020603050405020304" pitchFamily="18" charset="0"/>
                <a:cs typeface="Times New Roman" panose="02020603050405020304" pitchFamily="18" charset="0"/>
              </a:rPr>
              <a:t/>
            </a:r>
            <a:br>
              <a:rPr lang="lv-LV" sz="4000" b="1" dirty="0" smtClean="0">
                <a:latin typeface="Times New Roman" panose="02020603050405020304" pitchFamily="18" charset="0"/>
                <a:cs typeface="Times New Roman" panose="02020603050405020304" pitchFamily="18" charset="0"/>
              </a:rPr>
            </a:br>
            <a:r>
              <a:rPr lang="lv-LV" dirty="0" smtClean="0"/>
              <a:t/>
            </a:r>
            <a:br>
              <a:rPr lang="lv-LV" dirty="0" smtClean="0"/>
            </a:br>
            <a:endParaRPr lang="lv-LV" dirty="0"/>
          </a:p>
        </p:txBody>
      </p:sp>
      <p:sp>
        <p:nvSpPr>
          <p:cNvPr id="3" name="Content Placeholder 2"/>
          <p:cNvSpPr>
            <a:spLocks noGrp="1"/>
          </p:cNvSpPr>
          <p:nvPr>
            <p:ph idx="1"/>
          </p:nvPr>
        </p:nvSpPr>
        <p:spPr>
          <a:xfrm>
            <a:off x="1331640" y="1196752"/>
            <a:ext cx="6912768" cy="5256584"/>
          </a:xfrm>
        </p:spPr>
        <p:txBody>
          <a:bodyPr>
            <a:noAutofit/>
          </a:bodyPr>
          <a:lstStyle/>
          <a:p>
            <a:pPr marL="0" indent="0" algn="just">
              <a:buNone/>
            </a:pPr>
            <a:r>
              <a:rPr lang="lv-LV" sz="2000" dirty="0" smtClean="0">
                <a:latin typeface="Times New Roman" panose="02020603050405020304" pitchFamily="18" charset="0"/>
                <a:cs typeface="Times New Roman" panose="02020603050405020304" pitchFamily="18" charset="0"/>
              </a:rPr>
              <a:t>Kokapstrādes uzņēmumos izmanto dažādas nozīmes instrumentus:</a:t>
            </a:r>
          </a:p>
          <a:p>
            <a:pPr marL="0" indent="0" algn="just">
              <a:buNone/>
            </a:pPr>
            <a:endParaRPr lang="lv-LV" sz="2000" dirty="0" smtClean="0">
              <a:latin typeface="Times New Roman" panose="02020603050405020304" pitchFamily="18" charset="0"/>
              <a:cs typeface="Times New Roman" panose="02020603050405020304" pitchFamily="18" charset="0"/>
            </a:endParaRPr>
          </a:p>
          <a:p>
            <a:pPr algn="just"/>
            <a:r>
              <a:rPr lang="lv-LV" sz="2000" dirty="0" smtClean="0">
                <a:latin typeface="Times New Roman" panose="02020603050405020304" pitchFamily="18" charset="0"/>
                <a:cs typeface="Times New Roman" panose="02020603050405020304" pitchFamily="18" charset="0"/>
              </a:rPr>
              <a:t>Palīginstrumentus un ierīces griezējinstrumentu iestatīšanai;</a:t>
            </a:r>
          </a:p>
          <a:p>
            <a:pPr algn="just"/>
            <a:r>
              <a:rPr lang="lv-LV" sz="2000" dirty="0">
                <a:latin typeface="Times New Roman" panose="02020603050405020304" pitchFamily="18" charset="0"/>
                <a:cs typeface="Times New Roman" panose="02020603050405020304" pitchFamily="18" charset="0"/>
              </a:rPr>
              <a:t>R</a:t>
            </a:r>
            <a:r>
              <a:rPr lang="lv-LV" sz="2000" dirty="0" smtClean="0">
                <a:latin typeface="Times New Roman" panose="02020603050405020304" pitchFamily="18" charset="0"/>
                <a:cs typeface="Times New Roman" panose="02020603050405020304" pitchFamily="18" charset="0"/>
              </a:rPr>
              <a:t>okas darbarīkus koksnes apstrādei;</a:t>
            </a:r>
          </a:p>
          <a:p>
            <a:pPr algn="just"/>
            <a:r>
              <a:rPr lang="lv-LV" sz="2000" dirty="0">
                <a:latin typeface="Times New Roman" panose="02020603050405020304" pitchFamily="18" charset="0"/>
                <a:cs typeface="Times New Roman" panose="02020603050405020304" pitchFamily="18" charset="0"/>
              </a:rPr>
              <a:t>E</a:t>
            </a:r>
            <a:r>
              <a:rPr lang="lv-LV" sz="2000" dirty="0" smtClean="0">
                <a:latin typeface="Times New Roman" panose="02020603050405020304" pitchFamily="18" charset="0"/>
                <a:cs typeface="Times New Roman" panose="02020603050405020304" pitchFamily="18" charset="0"/>
              </a:rPr>
              <a:t>lektriskos (akumulatora) un pneimatiskos rokas instrumentus; </a:t>
            </a:r>
          </a:p>
          <a:p>
            <a:pPr algn="just"/>
            <a:r>
              <a:rPr lang="lv-LV" sz="2000" dirty="0" err="1">
                <a:latin typeface="Times New Roman" panose="02020603050405020304" pitchFamily="18" charset="0"/>
                <a:cs typeface="Times New Roman" panose="02020603050405020304" pitchFamily="18" charset="0"/>
              </a:rPr>
              <a:t>G</a:t>
            </a:r>
            <a:r>
              <a:rPr lang="lv-LV" sz="2000" dirty="0" err="1" smtClean="0">
                <a:latin typeface="Times New Roman" panose="02020603050405020304" pitchFamily="18" charset="0"/>
                <a:cs typeface="Times New Roman" panose="02020603050405020304" pitchFamily="18" charset="0"/>
              </a:rPr>
              <a:t>griezējinstrumentus</a:t>
            </a:r>
            <a:r>
              <a:rPr lang="lv-LV" sz="2000" dirty="0" smtClean="0">
                <a:latin typeface="Times New Roman" panose="02020603050405020304" pitchFamily="18" charset="0"/>
                <a:cs typeface="Times New Roman" panose="02020603050405020304" pitchFamily="18" charset="0"/>
              </a:rPr>
              <a:t> koksnes apstrādei ar mašīnām;</a:t>
            </a:r>
          </a:p>
          <a:p>
            <a:pPr algn="just"/>
            <a:r>
              <a:rPr lang="lv-LV" sz="2000" dirty="0" smtClean="0">
                <a:latin typeface="Times New Roman" panose="02020603050405020304" pitchFamily="18" charset="0"/>
                <a:cs typeface="Times New Roman" panose="02020603050405020304" pitchFamily="18" charset="0"/>
              </a:rPr>
              <a:t> </a:t>
            </a:r>
            <a:r>
              <a:rPr lang="lv-LV" sz="2000" dirty="0">
                <a:latin typeface="Times New Roman" panose="02020603050405020304" pitchFamily="18" charset="0"/>
                <a:cs typeface="Times New Roman" panose="02020603050405020304" pitchFamily="18" charset="0"/>
              </a:rPr>
              <a:t>I</a:t>
            </a:r>
            <a:r>
              <a:rPr lang="lv-LV" sz="2000" dirty="0" smtClean="0">
                <a:latin typeface="Times New Roman" panose="02020603050405020304" pitchFamily="18" charset="0"/>
                <a:cs typeface="Times New Roman" panose="02020603050405020304" pitchFamily="18" charset="0"/>
              </a:rPr>
              <a:t>nstrumentus griezējinstrumentu sagatavošanai darbam;</a:t>
            </a:r>
          </a:p>
          <a:p>
            <a:pPr algn="just"/>
            <a:r>
              <a:rPr lang="lv-LV" sz="2000" dirty="0" smtClean="0">
                <a:latin typeface="Times New Roman" panose="02020603050405020304" pitchFamily="18" charset="0"/>
                <a:cs typeface="Times New Roman" panose="02020603050405020304" pitchFamily="18" charset="0"/>
              </a:rPr>
              <a:t> </a:t>
            </a:r>
            <a:r>
              <a:rPr lang="lv-LV" sz="2000" dirty="0">
                <a:latin typeface="Times New Roman" panose="02020603050405020304" pitchFamily="18" charset="0"/>
                <a:cs typeface="Times New Roman" panose="02020603050405020304" pitchFamily="18" charset="0"/>
              </a:rPr>
              <a:t>M</a:t>
            </a:r>
            <a:r>
              <a:rPr lang="lv-LV" sz="2000" dirty="0" smtClean="0">
                <a:latin typeface="Times New Roman" panose="02020603050405020304" pitchFamily="18" charset="0"/>
                <a:cs typeface="Times New Roman" panose="02020603050405020304" pitchFamily="18" charset="0"/>
              </a:rPr>
              <a:t>ērinstrumentus un mērierīces griezējinstrumentu pārbaudei.</a:t>
            </a:r>
          </a:p>
          <a:p>
            <a:pPr marL="0" indent="0">
              <a:buNone/>
            </a:pPr>
            <a:endParaRPr lang="lv-LV" dirty="0"/>
          </a:p>
        </p:txBody>
      </p:sp>
      <p:sp>
        <p:nvSpPr>
          <p:cNvPr id="4" name="Slaida numura vietturis 3"/>
          <p:cNvSpPr>
            <a:spLocks noGrp="1"/>
          </p:cNvSpPr>
          <p:nvPr>
            <p:ph type="sldNum" sz="quarter" idx="12"/>
          </p:nvPr>
        </p:nvSpPr>
        <p:spPr/>
        <p:txBody>
          <a:bodyPr/>
          <a:lstStyle/>
          <a:p>
            <a:fld id="{C2FA54AB-8FA5-41AC-9390-FA812C40A1D8}" type="slidenum">
              <a:rPr lang="lv-LV" smtClean="0"/>
              <a:t>26</a:t>
            </a:fld>
            <a:endParaRPr lang="lv-LV"/>
          </a:p>
        </p:txBody>
      </p:sp>
    </p:spTree>
    <p:extLst>
      <p:ext uri="{BB962C8B-B14F-4D97-AF65-F5344CB8AC3E}">
        <p14:creationId xmlns:p14="http://schemas.microsoft.com/office/powerpoint/2010/main" val="16938846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a:xfrm>
            <a:off x="1945201" y="764704"/>
            <a:ext cx="6589199" cy="1008112"/>
          </a:xfrm>
        </p:spPr>
        <p:txBody>
          <a:bodyPr/>
          <a:lstStyle/>
          <a:p>
            <a:pPr algn="ctr"/>
            <a:r>
              <a:rPr lang="lv-LV" b="1" dirty="0" smtClean="0">
                <a:latin typeface="Times New Roman" panose="02020603050405020304" pitchFamily="18" charset="0"/>
                <a:cs typeface="Times New Roman" panose="02020603050405020304" pitchFamily="18" charset="0"/>
              </a:rPr>
              <a:t>Izmatotā literatūra:</a:t>
            </a:r>
            <a:endParaRPr lang="lv-LV" b="1" dirty="0">
              <a:latin typeface="Times New Roman" panose="02020603050405020304" pitchFamily="18" charset="0"/>
              <a:cs typeface="Times New Roman" panose="02020603050405020304" pitchFamily="18" charset="0"/>
            </a:endParaRPr>
          </a:p>
        </p:txBody>
      </p:sp>
      <p:sp>
        <p:nvSpPr>
          <p:cNvPr id="3" name="Satura vietturis 2"/>
          <p:cNvSpPr>
            <a:spLocks noGrp="1"/>
          </p:cNvSpPr>
          <p:nvPr>
            <p:ph idx="1"/>
          </p:nvPr>
        </p:nvSpPr>
        <p:spPr>
          <a:xfrm>
            <a:off x="1918629" y="2204864"/>
            <a:ext cx="6591985" cy="2376264"/>
          </a:xfrm>
        </p:spPr>
        <p:txBody>
          <a:bodyPr/>
          <a:lstStyle/>
          <a:p>
            <a:r>
              <a:rPr lang="lv-LV" sz="2000" dirty="0" smtClean="0">
                <a:latin typeface="Times New Roman" panose="02020603050405020304" pitchFamily="18" charset="0"/>
                <a:cs typeface="Times New Roman" panose="02020603050405020304" pitchFamily="18" charset="0"/>
              </a:rPr>
              <a:t>Mācību grāmata – Maija Grīnberga « </a:t>
            </a:r>
            <a:r>
              <a:rPr lang="lv-LV" sz="2000" dirty="0" err="1" smtClean="0">
                <a:latin typeface="Times New Roman" panose="02020603050405020304" pitchFamily="18" charset="0"/>
                <a:cs typeface="Times New Roman" panose="02020603050405020304" pitchFamily="18" charset="0"/>
              </a:rPr>
              <a:t>Materiālmācība</a:t>
            </a:r>
            <a:r>
              <a:rPr lang="lv-LV" sz="2000" dirty="0" smtClean="0">
                <a:latin typeface="Times New Roman" panose="02020603050405020304" pitchFamily="18" charset="0"/>
                <a:cs typeface="Times New Roman" panose="02020603050405020304" pitchFamily="18" charset="0"/>
              </a:rPr>
              <a:t> galdniekiem</a:t>
            </a:r>
            <a:r>
              <a:rPr lang="lv-LV" sz="2000" dirty="0" smtClean="0">
                <a:latin typeface="Times New Roman" panose="02020603050405020304" pitchFamily="18" charset="0"/>
                <a:cs typeface="Times New Roman" panose="02020603050405020304" pitchFamily="18" charset="0"/>
              </a:rPr>
              <a:t>» 1999.g.</a:t>
            </a:r>
            <a:endParaRPr lang="lv-LV" sz="2000" dirty="0" smtClean="0">
              <a:latin typeface="Times New Roman" panose="02020603050405020304" pitchFamily="18" charset="0"/>
              <a:cs typeface="Times New Roman" panose="02020603050405020304" pitchFamily="18" charset="0"/>
            </a:endParaRPr>
          </a:p>
          <a:p>
            <a:r>
              <a:rPr lang="lv-LV" sz="2000" dirty="0" smtClean="0">
                <a:latin typeface="Times New Roman" panose="02020603050405020304" pitchFamily="18" charset="0"/>
                <a:cs typeface="Times New Roman" panose="02020603050405020304" pitchFamily="18" charset="0"/>
              </a:rPr>
              <a:t>Maija Grīnberga «Kokapstrādes tehnoloģija</a:t>
            </a:r>
            <a:r>
              <a:rPr lang="lv-LV" sz="2000" dirty="0" smtClean="0">
                <a:latin typeface="Times New Roman" panose="02020603050405020304" pitchFamily="18" charset="0"/>
                <a:cs typeface="Times New Roman" panose="02020603050405020304" pitchFamily="18" charset="0"/>
              </a:rPr>
              <a:t>» 2002.g.</a:t>
            </a:r>
            <a:endParaRPr lang="lv-LV" sz="2000" dirty="0" smtClean="0">
              <a:latin typeface="Times New Roman" panose="02020603050405020304" pitchFamily="18" charset="0"/>
              <a:cs typeface="Times New Roman" panose="02020603050405020304" pitchFamily="18" charset="0"/>
            </a:endParaRPr>
          </a:p>
          <a:p>
            <a:pPr marL="0" indent="0">
              <a:buNone/>
            </a:pPr>
            <a:endParaRPr lang="lv-LV" sz="2000" dirty="0" smtClean="0">
              <a:latin typeface="Times New Roman" panose="02020603050405020304" pitchFamily="18" charset="0"/>
              <a:cs typeface="Times New Roman" panose="02020603050405020304" pitchFamily="18" charset="0"/>
            </a:endParaRPr>
          </a:p>
          <a:p>
            <a:pPr marL="0" indent="0">
              <a:buNone/>
            </a:pPr>
            <a:r>
              <a:rPr lang="lv-LV" dirty="0" smtClean="0"/>
              <a:t> </a:t>
            </a:r>
            <a:endParaRPr lang="lv-LV" dirty="0"/>
          </a:p>
        </p:txBody>
      </p:sp>
      <p:sp>
        <p:nvSpPr>
          <p:cNvPr id="4" name="Slaida numura vietturis 3"/>
          <p:cNvSpPr>
            <a:spLocks noGrp="1"/>
          </p:cNvSpPr>
          <p:nvPr>
            <p:ph type="sldNum" sz="quarter" idx="12"/>
          </p:nvPr>
        </p:nvSpPr>
        <p:spPr/>
        <p:txBody>
          <a:bodyPr/>
          <a:lstStyle/>
          <a:p>
            <a:fld id="{C2FA54AB-8FA5-41AC-9390-FA812C40A1D8}" type="slidenum">
              <a:rPr lang="lv-LV" smtClean="0"/>
              <a:t>27</a:t>
            </a:fld>
            <a:endParaRPr lang="lv-LV"/>
          </a:p>
        </p:txBody>
      </p:sp>
    </p:spTree>
    <p:extLst>
      <p:ext uri="{BB962C8B-B14F-4D97-AF65-F5344CB8AC3E}">
        <p14:creationId xmlns:p14="http://schemas.microsoft.com/office/powerpoint/2010/main" val="3743734779"/>
      </p:ext>
    </p:extLst>
  </p:cSld>
  <p:clrMapOvr>
    <a:masterClrMapping/>
  </p:clrMapOvr>
  <p:timing>
    <p:tnLst>
      <p:par>
        <p:cTn id="1" dur="indefinite" restart="never" nodeType="tmRoot"/>
      </p:par>
    </p:tnLst>
  </p:timing>
</p:sld>
</file>

<file path=ppt/theme/theme1.xml><?xml version="1.0" encoding="utf-8"?>
<a:theme xmlns:a="http://schemas.openxmlformats.org/drawingml/2006/main" name="Smilgas">
  <a:themeElements>
    <a:clrScheme name="Smilgas">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Smilgas">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milgas">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ppt/theme/theme2.xml><?xml version="1.0" encoding="utf-8"?>
<a:theme xmlns:a="http://schemas.openxmlformats.org/drawingml/2006/main" name="Office dizain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537</TotalTime>
  <Words>1327</Words>
  <Application>Microsoft Office PowerPoint</Application>
  <PresentationFormat>Slaidrāde ekrānā (4:3)</PresentationFormat>
  <Paragraphs>224</Paragraphs>
  <Slides>27</Slides>
  <Notes>3</Notes>
  <HiddenSlides>0</HiddenSlides>
  <MMClips>0</MMClips>
  <ScaleCrop>false</ScaleCrop>
  <HeadingPairs>
    <vt:vector size="4" baseType="variant">
      <vt:variant>
        <vt:lpstr>Dizains</vt:lpstr>
      </vt:variant>
      <vt:variant>
        <vt:i4>1</vt:i4>
      </vt:variant>
      <vt:variant>
        <vt:lpstr>Slaidu virsraksti</vt:lpstr>
      </vt:variant>
      <vt:variant>
        <vt:i4>27</vt:i4>
      </vt:variant>
    </vt:vector>
  </HeadingPairs>
  <TitlesOfParts>
    <vt:vector size="28" baseType="lpstr">
      <vt:lpstr>Smilgas</vt:lpstr>
      <vt:lpstr>PowerPoint prezentācija</vt:lpstr>
      <vt:lpstr>Metodiskā darba mērķis  </vt:lpstr>
      <vt:lpstr>Saturs </vt:lpstr>
      <vt:lpstr>PowerPoint prezentācija</vt:lpstr>
      <vt:lpstr>Koksnes griešanas pamati</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Koksnes griešanas pamati Leņķi </vt:lpstr>
      <vt:lpstr>PowerPoint prezentācija</vt:lpstr>
      <vt:lpstr>PowerPoint prezentācija</vt:lpstr>
      <vt:lpstr>PowerPoint prezentācija</vt:lpstr>
      <vt:lpstr>PowerPoint prezentācija</vt:lpstr>
      <vt:lpstr> Koksnes griešanas virzieni</vt:lpstr>
      <vt:lpstr> Griešanas spēks   </vt:lpstr>
      <vt:lpstr>PowerPoint prezentācija</vt:lpstr>
      <vt:lpstr>PowerPoint prezentācija</vt:lpstr>
      <vt:lpstr>Skaidas forma</vt:lpstr>
      <vt:lpstr>Skaidas biezums</vt:lpstr>
      <vt:lpstr>PowerPoint prezentācija</vt:lpstr>
      <vt:lpstr>Kokapstrādes instrumentu iedalījums un tiem izvirzītās prasības    </vt:lpstr>
      <vt:lpstr>Izmatotā literatūra:</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Koksnes griešanas pamati</dc:title>
  <dc:creator>maris</dc:creator>
  <cp:lastModifiedBy>Admin</cp:lastModifiedBy>
  <cp:revision>33</cp:revision>
  <dcterms:created xsi:type="dcterms:W3CDTF">2019-09-17T13:24:58Z</dcterms:created>
  <dcterms:modified xsi:type="dcterms:W3CDTF">2021-09-24T09:40:06Z</dcterms:modified>
</cp:coreProperties>
</file>